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22"/>
  </p:notesMasterIdLst>
  <p:sldIdLst>
    <p:sldId id="275" r:id="rId2"/>
    <p:sldId id="276" r:id="rId3"/>
    <p:sldId id="277" r:id="rId4"/>
    <p:sldId id="278" r:id="rId5"/>
    <p:sldId id="259" r:id="rId6"/>
    <p:sldId id="257" r:id="rId7"/>
    <p:sldId id="268" r:id="rId8"/>
    <p:sldId id="258" r:id="rId9"/>
    <p:sldId id="271" r:id="rId10"/>
    <p:sldId id="279" r:id="rId11"/>
    <p:sldId id="260" r:id="rId12"/>
    <p:sldId id="262" r:id="rId13"/>
    <p:sldId id="263" r:id="rId14"/>
    <p:sldId id="264" r:id="rId15"/>
    <p:sldId id="266" r:id="rId16"/>
    <p:sldId id="273" r:id="rId17"/>
    <p:sldId id="267" r:id="rId18"/>
    <p:sldId id="272" r:id="rId19"/>
    <p:sldId id="274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705"/>
  </p:normalViewPr>
  <p:slideViewPr>
    <p:cSldViewPr>
      <p:cViewPr>
        <p:scale>
          <a:sx n="101" d="100"/>
          <a:sy n="101" d="100"/>
        </p:scale>
        <p:origin x="-48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928" y="22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C3AC5-DA0F-4B7E-98A8-F732289000C2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7BE98-07C8-4BD3-A369-D1D132BC70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476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Personal</a:t>
            </a:r>
            <a:r>
              <a:rPr lang="en-GB" baseline="0" dirty="0" smtClean="0"/>
              <a:t> background - 35 years in Scottish education - 20 as English teacher and 15 as education officer/adviser for an area - an oblast. I will tell you more about that area later. Now working independently and also through the e3net consultancy. </a:t>
            </a:r>
            <a:r>
              <a:rPr lang="en-GB" baseline="0" smtClean="0"/>
              <a:t>Looking forward to returning to KZ in the summer.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437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91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map of the UK. Made</a:t>
            </a:r>
            <a:r>
              <a:rPr lang="en-US" baseline="0" dirty="0" smtClean="0"/>
              <a:t> up of four nations or areas. List and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8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detailed map of Scotland. Mountainous area in the north. Many islands and meandering coastline. Point to Shetland Islands ad explain that is my home and workplace for 35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661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r>
              <a:rPr lang="en-US" baseline="0" dirty="0" smtClean="0"/>
              <a:t> of Shetland in relation to the continent – crossroads of sea highways. Big Norse influence. Linguistic mix of Scots, Norse and English.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012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Explain. Previous</a:t>
            </a:r>
            <a:r>
              <a:rPr lang="en-US" baseline="0" dirty="0" smtClean="0"/>
              <a:t> MLPS model and secondary specialists coming in for discrete blocks.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854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</a:t>
            </a:r>
            <a:r>
              <a:rPr lang="en-US" dirty="0" err="1" smtClean="0"/>
              <a:t>langauges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583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 to 2.51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219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effectively CLIL. CLIL is not seen in Scottish schools in secondary but it</a:t>
            </a:r>
            <a:r>
              <a:rPr lang="en-US" baseline="0" dirty="0" smtClean="0"/>
              <a:t> is in primary and perhaps this will permeate upwards.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7522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about Scots – pupils</a:t>
            </a:r>
            <a:r>
              <a:rPr lang="en-US" baseline="0" dirty="0" smtClean="0"/>
              <a:t> speaking it. </a:t>
            </a:r>
            <a:r>
              <a:rPr lang="en-US" baseline="0" smtClean="0"/>
              <a:t>All 6 mins.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7BE98-07C8-4BD3-A369-D1D132BC708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547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14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714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144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93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700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888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755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579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989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29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549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D116-339E-45BF-B47A-74162FF9BEB5}" type="datetimeFigureOut">
              <a:rPr lang="en-GB" smtClean="0"/>
              <a:pPr/>
              <a:t>02/04/2017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EDC2-7A6F-4A75-805D-7B7D2F4D7B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997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Ft2zVPKr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qa.org.uk/sqa/45775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xa97TTcNg&amp;t=44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lt.org.uk/MTOT/tabid/5841/Default.aspx" TargetMode="External"/><Relationship Id="rId2" Type="http://schemas.openxmlformats.org/officeDocument/2006/relationships/hyperlink" Target="http://www.scilt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lt.org.uk/Portals/24/Library/MTOT/2015-16/Resources/MTOT%202015-16%20anthology_FINAL%20V2.pdf" TargetMode="External"/><Relationship Id="rId4" Type="http://schemas.openxmlformats.org/officeDocument/2006/relationships/hyperlink" Target="https://www.youtube.com/watch?v=1Q416pYh0c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tland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arent%20Presentation%201+2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6840760" cy="8883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+mn-lt"/>
              </a:rPr>
              <a:t>Languages in Scotland: 1+2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55576" y="3717032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smtClean="0"/>
          </a:p>
          <a:p>
            <a:endParaRPr lang="en-GB" dirty="0"/>
          </a:p>
        </p:txBody>
      </p:sp>
      <p:pic>
        <p:nvPicPr>
          <p:cNvPr id="8" name="Picture 2" descr="Graphic to accompany language learning resource showing speech bub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6120680" cy="292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30247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Robert Sim, e3Net Consultancy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545959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KazTEA</a:t>
            </a:r>
            <a:r>
              <a:rPr lang="en-US" sz="32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Conference, 30 March 2017</a:t>
            </a:r>
            <a:endParaRPr lang="en-US" sz="32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183880" cy="15259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Dr Alasdair Allan, Minister for Learning, Science and Scotland’s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The Scottish Government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2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Languages typically studied in Scottish schools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392488"/>
          </a:xfrm>
        </p:spPr>
        <p:txBody>
          <a:bodyPr>
            <a:normAutofit/>
          </a:bodyPr>
          <a:lstStyle/>
          <a:p>
            <a:r>
              <a:rPr lang="en-GB" dirty="0" smtClean="0"/>
              <a:t>L2 = French, German, Spanish and Gaelic (the latter usually in a Gaelic-medium school)</a:t>
            </a:r>
          </a:p>
          <a:p>
            <a:r>
              <a:rPr lang="en-GB" dirty="0" smtClean="0"/>
              <a:t>L3 = The above plus Italian or Mandarin. This is not an exhaustive list. See the </a:t>
            </a:r>
            <a:r>
              <a:rPr lang="en-GB" dirty="0" smtClean="0">
                <a:hlinkClick r:id="rId2"/>
              </a:rPr>
              <a:t>SQA site</a:t>
            </a:r>
            <a:r>
              <a:rPr lang="en-GB" dirty="0" smtClean="0"/>
              <a:t>.</a:t>
            </a:r>
          </a:p>
        </p:txBody>
      </p:sp>
      <p:pic>
        <p:nvPicPr>
          <p:cNvPr id="4" name="Picture 5" descr="C:\Users\phyllis.green\Desktop\language wor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468"/>
            <a:ext cx="3528392" cy="1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7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72008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Transition to S1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60686"/>
            <a:ext cx="8183880" cy="527491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S1= first year of secondary (12 years old)</a:t>
            </a:r>
          </a:p>
          <a:p>
            <a:r>
              <a:rPr lang="en-GB" dirty="0" smtClean="0"/>
              <a:t>In most cases, a student will continue studying  L2 until the end of S3 (15 years old).</a:t>
            </a:r>
          </a:p>
          <a:p>
            <a:r>
              <a:rPr lang="en-GB" dirty="0" smtClean="0"/>
              <a:t>The P7 profile will inform S1 language learning.</a:t>
            </a:r>
          </a:p>
          <a:p>
            <a:r>
              <a:rPr lang="en-GB" dirty="0" smtClean="0"/>
              <a:t>L3 will be offered as an additional choice from S1-3.</a:t>
            </a:r>
            <a:endParaRPr lang="en-GB" dirty="0"/>
          </a:p>
        </p:txBody>
      </p:sp>
      <p:sp>
        <p:nvSpPr>
          <p:cNvPr id="4" name="AutoShape 2" descr="data:image/jpeg;base64,/9j/4AAQSkZJRgABAQAAAQABAAD/2wCEAAkGBxQTEhQUEhQWFRUXGR8YGBgYGCAcHBwfIBwgGyAhIiAfHSghHyAlIhwYITIhJikrMC4vISA1ODMsNyguLisBCgoKDg0OGxAQGywkICQsNCw0LCwsNDQvLCwsLCwsLCwsNCwsLCwsLCwsMCwsLCwsLCwsLCwsLCwsLCwsLCwsLP/AABEIALgBEgMBEQACEQEDEQH/xAAbAAACAwEBAQAAAAAAAAAAAAAABQMEBgIBB//EAEcQAAICAAUCBAQCBwQGCQUAAAECAxEABBIhMQVBBhMiUTJhcYEUIwcVQlKRobEzYsHRcoKSk9PwFhckNFRjdMLxQ1OUorP/xAAZAQEAAwEBAAAAAAAAAAAAAAAAAQIDBAX/xAA7EQACAgECAwUHAwMCBQUAAAAAAQIRAxIhBDFBEyJRYfAycYGRobHBFNHhQlLxFWIjM4KSwgUkQ6Ky/9oADAMBAAIRAxEAPwD7jgAwAYAMAGADABgAwAYAMAGADABgAwAYAMAGADABgAwAYAMAGADABgAwAYAMAGADABgAwAYAMAGADABgAwAYAMAGADABgAwAYAMAGADABgAwAYAMAGADABgAwAYA5dwBZIA+eIboHqm9xiQe4AMAGAPCcAQnNpV6h24N8mhx8yMRaAl6B1eWV3EooBb2i0jns3nPqH+qt87cYzWSk2yaHyyg98I5YSdJimd41IODILrvjN5IqWjqTXU7xoQGADABgAwAYAMAGADABgAwAYAMAGADABgAwAYAMAGADABgAwAr6j1bypNJXUunUSP2eedqqgT9j7bZTyaXVA58RxkxE6goHxfxHFkb/fviM0XKOxKJcsxXLAp6iE277jtQG9HavliytQ2BFF1OQuqmIqGYKLsfslidxvVEV9+DiqySb3RBazHU442Ku4UhQ25qwSRt77j+Y98a2kDz9bQceal3Vahd+31w1IEfiIKcrmA4LKYnsKLJGk2ALFn5YiXIMxnhzMQiWSORMvsnqEaRa/7SMISIxYDEq6k0CKI42zj5ohGgynUMpHQiDC1CilYiioYDfYbVzg9DVeJYkj61l7NF7Xc+k/5e5H8R8658fC4YSUldos5tk3XOpmNoVR1GuzRokgVVWe5IH35HOO9CEbuxgT+YPp/njy5uL42K8vw/iF7Jax6aKBgAwAYADgDy8AeLIDdEGjR34NX/AEIOApnWAOXcDcmh88VnOMFcnSCV8j1WvjEp2rQPcSAwAYAMAGADABgAwAm6/wBTkhMflprDkr352obAmz6gO3virZeEVK7O+j52aR38yMxqANNirO98/bEpsTjFJU7GEuYUHTqXURYW9z345PGD5WUFRzszwMwAQgkHcbLpu7JrYkWfa++2M4yco2BYvXZiPjjHbsSD6uRY9msmq078NiNbBY6n5UyeeZFIQKu0esq53Gk8761O2xpTemwYnFS3BY69nFfLsY7Y6tIHqHqFnsLO39ecXk04gnyeYEGSEjA6Yoi5AFGlBNAGuwoX98HLRC/ACyHrUiyzCQbhqVDIoQemAfEVs7uSK9yKJrGCytSd+uQs66jNlp0SR1YO8SOpsggO3pUndd2NXRrnbbF3ki0m/D7gux9OyoiD0FjYatRdlFOBdkkcgDY4u3CMdT5Exi5Ooq2d9QkjzELIJ2hDagHQqCQuzFdYIK7/ABD5b4qs0JR2fpfgvLDNOq8Pr+SCDKRCXTLm2nZkKCOVo+GpvhRFsnSKJuu3JxPaY1LS5K/CyFhyadel140XA2VBC/kgsSoFrZPBHzN2CMO1xJpal8yeyyNXpfyKPiTNRRxOE8nzRp9JCkgFgp9J+RP8cYcXxEccHpa1Lp8UdHCcM8k1qi9L6/An6xHHJJEnnRo6m9BIJYGq21A7EAj6DHU80FLRavwMYQnpclF14jAn8wf89jjz5S/94l+fJ9Cn9Jax6ZQMAGADAHhwBmp8pmb28wbvZEvNkUQC1AVdAg0RwOTzShkfL7nfHJhXOunT7/EsQSTQxMziyXFAktS+Wv8AeJsspFajueT3snKCbfiZyWPJNKPh7t793h5I9brzb/lMCK9/8u3c9tubw7byC4W/6iyc15kWsgrvwSR3+n+eMOLaliszUNE6L+X+FfoP6Y6sPsL3GMuZD1TNGKNnABIrYmr3A7A++Lt0iDmPPgRI8pC6vkaur+tUCfkO9b4i9gVx4hg2OvYkrdfu1ZPsNx/HesRrQGMEwdQym1YWD7g4sBRnc1L+JEasVVozp9A0htLm9RHyX0/XasVt6qJRBHHn9VGRCLB4FVa7fB39e3bbfFtzS8dDbqMrKoKmt67f4jHJxmSUIXF0RjSb3Jp5wilnNAcmvt2x1XStmYldSNxOVV7ZRv3P+ZusckoSXKdJnVCSl/TZJlJgHBM+oE7KSe/A535G/wB/ni0NmnqvcTTapRop9SAOeXXtUZ9Hxaxpl3rmhuODuR74637LM1/y2cZedVybKIzIrsY2CWDTIATwf+fpjnxtKBiUpJL0mSOYsWD22klvSy1pMVbC9gLHo9zidvAkmnyZTI2hkQl0tHKm1XTGEP5LfsqP2T6uTV4tVRBdymSMmV8pdLeshtRBC73a1Eq7enYKBV72bxKVqkQSRzwrGMpMyMPKcS+sAKo0ghuCth/tijlH2H4G8eHyShrrqly53fL5Hn4HKXrMw1H16/O3N6Bqu/7iD2xGjGt7+pRYcj/pfyOvJytRKjBkQBARNsgUF1Pxc7DfkirsDCsdJLly58iewn1Tv3Pc58QuojyzqQyrKmkFrDbED1Gx3vUfbGHFtKMJLpJfE6ODi9U4Pbuv4C6PpwM2UWUKwZsxJpB1KLKsF9iBt98cywp5McZpP2nXNeNHW87WPJKDapQV8nttZz1Ag+YyIiKM2ik7l2ZWUWDwort7Xhlp24pJa0vPavkThTVRk224N+STT+fvOJoV/DZltI1fjDvW/wDar3+5/icVcY9jOXXX/wCRaMn20F07P/xZ5nEU5bOMwXX+KIBPPxoB/K/54rkSeDI3z1/lDG5dviS5aPwyZ8uXXOW8aL+I3ZlJYEFdNUfpW3c41cHNZLaXe51v0oz1qDxUm+5yT262ahv7Qf5/XFsib4yN/R+TPMXslvHqmYYAMAGAA4ATv1dlBtDfauO1f1xxviWruJ0dgnyZ7nOuCOVozG7UiOCuk2WMnpokbgRM18V86B67MlC1dlSPxXGZSKbyyUVG2GpmkkiJotenUgA2vk1W+FluydDzNIGUg8c/wxjxGNTg0ykHTtHmXktfptiOGya8aaQkqYh6jm/PycjstAMKpiQd15+Gxvwa+o5FlNyjZWSI4p2MMaCHzVCKVsEdgCdr2ouKs8Ub1YrKUuSVhE2WyIZwJcsACCb3Nfc72aF3ubHtiY25boEUfiyIKAI3QAAAHT9BQ1bjb+n21s27F+J302aKfMeaDJrCXRKUF3FencVquieeeMVklTbKyg4k3U+qNDCGSi2qvUdqr3sAduf6kY5uAlqg9738bLaU5UxhnjqjBJAGxN2OR/EcjE8bDVj6UvEjHtKkR9VdXgYqdQH7vqvtVcHng7e+2NZSjLHcXa8jNpp7nPT8mkkMZZb9Ne2322+3HttiYwjKKtFo5JR5Mni6XEp1Bd7sbnagBt8tsSsMI70Weab2bKMuWMmaWVXBjVK03vZDi6r+8P54Y8+PLHuNP3B92FNFQ5OZVjNPaF2AFNXoAB3199Vcn5b6cZKMkkYs4fM5zTdNYAK0gJJMbbH07DWoBNDZ+3IasiQ3GpyjzZbRKxDPWokVW916SvtXP1vjGyTce8SRpmYcmqRSTEnfTqALVfsigUCauvviJZIY9pM2x8Pkyq4K6FEnTWllYI0RMMpcgsQxLTxTBWGnYVGy6t+x+WOZ43Kbqtvy0/wd6zxxwWpPvKvlGUbW/nfQs5Tw84LM3l20kb8k0FneVhenetVD3I7Y0jgfWun3szycZFpJXsmvnFL8FefwvKyqLj2jVCLNEhZQf2ePzF/nij4eXl6s0XHQTvfnf/5/Yb9cybuYtKLJGpOuInSG2pedjpO9HFuIxSnppWlzX2OThssYarbTfJ+Hj8znofSAmp3jVDrZo1U35YZVUgHjfTZrEcNw+i3JJb7Lw2onieIc6SbeyTb602xF4lzaRdQykAy8TDNFvMZgSRQHAurPvi08GLXvFbmS4nKkoqTpGrkyEehl8sFS2sr7teq/rYBxq8UFFqtuf5K9tPUne/L4chMxy7MzPCrMQCzDcHehz343/njibwttyhbOtPNGKUZ0iTVl3lDtCNZIpiB2oAneifbuMTqwynqcN/H9yt5YQcVPYf6cd+lXZxHWLAMAGADABgDNN1uQa1022tqYcKokdF/Z/wDKa7N2RV/s8rytJ2CBszFOEd4WYuqrqWRlJAuyQlUQS1E7UzbiyMSs1q6LKTXI9fpkRh89I1iYEs2ppCFClpKoMv7Xq0gVe4vY4vqbjaNsM9UtMr38PHkMOhdSklEnmabWvhVl9xw2/KkfY4pGbnGVl+JwwxtaOpfyTDSQMYf+nyj2VIwycxBlc3HFlg0gkpnJ9DEEVHrY2rKaCqxq7+RNY6MVKBWRcg8RwqqqqyFRsCBq2tQD8RJsuor4rO4FHGmtFTpvFEVgaXLMusAaDYoE8PXcb3RvYmjU60COPxShkYaW0BQQ1C/jkR2Nt8KlB89zscNYLxkzHngaU8mz6v2gNAIvf96xsOB88Xe6L92vMXeJ10QAMwU6rur2ojijySBelqsbdxz8LheKOlmkHqlsNMxfkj6Lfv2rvVe9nDib0Mrj9so5bKebCyUKJ2JokHb2BHHf3u8cvBxcsTVbF+IrUZ7xhk0U5dpoUzWXEbKIjmEiGssDrAkZEfaxzt2G+Oxxqkc5L4DjTzZmy8KZaLQg8hcwkttqa30xu6psQObbvwMFtbQRpenMdW24rf1X9+P+bx5nAuXaOt/j9Toy1Qmy2TmjeJ9EhAIMgBJJ3mHBP96P6Cuw27FCUWnT9WYlTJ9MzCwpqWTXSq/qNlRDEGHxdyHH1vEKE1Fc7/hDYvwwSfiYSkciRq3cknQVmG9tQGpo/RVj038O1lGWtNJ/xuCXrWXMmYMcTujvEBIdCugS30k2ykEnWBpv5jDLFyyaYvet9tq6fnkd3DzUMOqaTSe27TuldbPy5keXZl/GGVnM6xclAg0DzNDJoY7E6zZOr6YnFanLU+98tt6rmV4muyhoS079W3e1p2l0rlsSHMOuQLNr1EmyG9SgvzbOu1ezA+1HfG9904RD1HxLLk8k0kY1yPmFhj8wkqCyA3/bSEDZti/O+wOKOelWBv4fzXUlzJizyQvEY9YmgDBVa60HVuSRZ2Ht77Xi5X3gZtvFfVmy0mfSLLJlkY1FIriXQG0kntfz24O3F01zrVQIvF3U3lzvRsxBHreSNnjjLVuyqQCewF2T7A4iTuUWgOuj+Is7H1Fclnxlz5sRkjaEMAKs16jZ2V+3Ye+LKb1aZAq5LxJ1LORz5rJjLJl42YRJIrl5Qu5NhgBfb57drxClKSbQPOpfpGZcrkM1HGCk7ssqUWb02CE3G+oGiQbFbYPLSToGr8KZrOSxu+ehSBi35caNqISh8Rsgtd+30xrFt8wO8WAYAMAGADACmTMZbzdBVdasFsx8F/VV13J3+bb84o1G+Qs7zeXiQWIorsHcKOAQp45HA9sc/EZFiVpK/P7l4R1M6WO8uyxKqEqwULQAJuqrjfFsE3PFaVXZZVDIr5Joq9DyjxrJrXSTXub2rvLJ8vbEqLjB+78e9mvEZIzkqfr5IsvmBFEWb0i6sqSB7bXjDhe5h3299/kwn7QiCZdlSJ2Z9LsxAUjV6fJo03BMgFE78VWNYSglRVhJmMsIWJjYvo1hCz/u+bQ9XpUeWDQoCqA7YdrFLlv+woj62seXlVYcqJHMM2YJed1FJ5Yfs1s+tfV3oWcavxogVdQ6zl4TIwyyFRE8qAZk+Y2iFs1TIAdEbEyDcmzuVN4qmrqgM28T5iObMvLEoiiy0Uoj80al1tMFNiOiW0IGBakqwW3xbU+bB7n+sficvICFVo5xHqjk1Rn8sOGV9AsU+k+n4gR88XhKzXF7RpM6hMS+r92+ADuObB2+X2xz8Wm4bP1ZOJpTOukoQh1CjfH2HGwxHBxkod5dRnactjCeJMuuUbLtJ+AZgkoIzGqm1SeYWRFjYrubJ4F17EaSWnwMRr4F6iszzKseTXSEJOVEg3JNBi0SDtdAnErvbBMe+esWoNINXFbkja+fpxt/HHFjwSxKVtW1t4/Pr8kaSmnRbWF9rbFlgz9ZjVHwMt1jpUskmYZlnYhkeLRKVQxgprQAMKcjzORyecWy4pSlJ7+VPoerw/E44QxxTitmncberepbp7cuRc8JZbTLOywzRxsErz93LDVYFsToAIIvuTi/DLvSaTrbnzMePnqhBOUXJX7PKtq5Jb8/gV/F0g82gi644fMLmZ42K21qujdq0ljfFj3xnxb72y3Su7a2+BfgE1jtt05VWlNXWzd8r5EfTF0pnFBi1eUG1pI8tgh+XdrHBobVzve1uH5yW3Tk78fEpx7coQe9bqmlGnt0X3/YYZdAvT3HA9fZlr1nb4bU/PTsdyDjpXsHmCiSDLz5T8Pn3I8+VY4/zGdvM0oAVZl2OqzVVRN7E4ik40wV+mdUzWQzZyWZl/FReQ80MjCpAEBOlj32U7mzx70EXKL0sCOb8Tm+jz57M5yX1K9QIESKg+gKfSWYEj3vjnvTeWNybIJct/3nw5/6c/8A8hiVziBr4iGrxBkgORlpCfuswH88TL/mIkWfov6EZ+nKwzuahAZ1aOJowg/2o2NkEE74jEriQVerZXLRwdGXJytNB+NtXbk3KL/ZXg2OO2IkkkkiT6DnXk/HRBWAUjfmuHNVY3IBAN1e9Gsav2gaLGgDABgAwAYAxwjI6g2qUmpBQIiJpksLqADqPipe9G7s4y/qI6mj6k9AG63u6uj8+2Objp6Yp3W/Pw9/T+TbErYt63mQmSc6nUsrKrIrMwJuiAlEfUFa9waxpwn/ACV6689v4LJXl9fkUeHaimlcPM8axOx1rP8AvhgLnYgEDUAF+IfFwMdD2Vk5X3Vf4/A0k6qHDxyws9NZC8CnOmyPbRZ+2xxzvLqTTRgQHOQc+VIQW0htbVvIASu9UHRT6dh6dxdYrqgunr/KFkOWWBzpOXkpiAoEjkhWjjBJpttpQDvxe98wlF9Pr7v3FlnxB0aSfNRaWeOP8LPE8ihSRreGlpgdyFYg1sV+x6mrIFH6gy2ZkzGWSeYKnmBlCDSrSQnLuNZX1EKbA7H34GUJRcmk+RLRW6l1TJyyyt5mZWOSJctJKkYMXoL6G1kEgq0hO2xpe3OT4nG31rxrYnSx/wBRgjCNHPm1Z2fzD5hAoaNACqpGkbavmdR742fEYsbqclZthw5Zbxi37kNIMxFOvlxyhtIXUUAI+m4I3rjFHLHxCcYS+X8kPHkwtOcavxKw6vFAXQh6ViC2lQNQRX0iiOVYb1V3ZxGOUcScd3u/D+DObcnYr6lJDmJS5M6gQyRZhVCFfLYutOdyKaNyGjPbfY4s8sZN/UrRH0GfRKzSTzZiZk8v1JEuhU0vbeWQHP5qHYmgTsN8I5Yt7Ci3F1WORdcsDM3whlCguoTWTWvYAG9JPcVZxCyRe7QodZ/psOZjUSLrTZl3I7bHYg8HGs8UMsUpK0a4c+TBLVjdPl6syMnQFkllTLZWHTE2gtLLLZbSGNBTsPUNzjhfDqUmscVttu2ezHjJY4RlmySuSvuxjytrm/cM/DaLlnzCSQpE6IsjGN3dWQ662bcEaW2xvw8Vjck0k/LwOXjXLPGE4ybTbStJNNV4bVuVupdcSSYacy0UQTYrBqJayGB1xmhp01XO94yyZoyntKlXRfwWw8LKGLeCbvrKtunJrrZZ6OkZhzKwzNLaHbyRFRKsNtKLZP34xtw+mmou/hX4Rzcc5vTril/1X92yy8JXIOGAumNUV3LXsKQ37Dbetxzjeu6cIqi8OrnsqY5jNGUm8yJ60SqQq77sw5LcH+BF4qo6o7hlzovhGOGdpp8xLmp3jMYaYjZO4AA2u9z8/mbsoJO+op1ZhOtw9MyDHKzZrNzxKS34NCCik7jUfTuL1AauaJ+cdkuR0YuFyZFa5CmTxL0po4EYdSPkI6RPcQdNTh1YMHFMmkBa2rkHDslyN/8ATsnii14d8bdPy2YfMv8ArDMzsugPMIiVX2FSfIf4VZu0cdOx/p+XxRQzPiPp2uUwSdTy0cxJkiiMQQk81b7X9/bjbFey8LI/07L4o+ixdGyuZy/TfKE0UURSaFQVvkH13quzuaNmzvis3FNRo5nhabT6Duav1inF+Xvd3w/Hb3s40/qMTQ4uSGADABgAwBl+p9EnaZ5ImXcgrbkbgCvT5bJYI+IhjVVRFnNxd7EUOZH8xAYyGo8qe4tTW44Nj+OMM6eSC0b79Ofw3RtFOEqltsUerZhBlMyDpby0bzFZVcWRqplZwpsGyCwFHkYvwyqGnquf87snS9afjy/gznhFIY8yQ65WIvEVAgSJEcal2bRIxLb+kbAgtzW21I0y247W/fZqc5HlYmjV44x5hKL6RWwL/wBb+5+eM5LHGk1zOUrZzN5JY3dRBIwRpFUFbbQGO3P7rfSj7HFJPFTaoFmObJkoQYNTEBfhsstAAfMWoH1X5YvqxunsCzkuqRyaF1p5jKG0Bwx3F7VyKPPtvi0Zxe1gx3VemzwPPGmcy0EGZkaRvMNSDX8WnsfbkfbHFkhKDaUkk315miafQm6hEssEeRyM2VMRXTITIC4AINqqncncnbn25xaS1RWLE1RHW5DCfIqGzIEkXp0SEutsjKFoM3BUhOOd8ZTxRvJ3l0e65Pbn5bHdDI9OPuvqtnzW/Lz3O/D+bBM0zPEBpW0iVwNrpiGANm6uuBztieEncpZG102V/PcjioNKMEnze7r5bWSZvJ5Z93m0GVmkW2UEnyxGdII30hQ3ffnbbHZ2cZq0+e5xaZJ1XIj6lkVVHcSmRmQoyGRIxIFZ/SWr06TI4NewBw7FeIim3uSvkImOhs0WMZDOpaOxRXSSAvo4rar1NfODw3s2xUudES9JgGmNc0QzA6F1R6iNHlNQK2boE80R23GI7DomxvV0Oc55iRVAiuygBVZtIrYc0eBjWWpR7qJxKDnWR0vFKzGdUys0k6iTKRiWUE2mZdNQSr1aQBYBGODJGbyU4bvz8D28GTDDE3HK3GPjBPnfK2aDwr054fM1wJFqo6hK0rNzyW327fU46OHxuF3Gr87PP47NHJWmbl/0qKXuSOem9RrzHdzpSNmYs60a31EazooA7UBv8sVwzbk7fr57FOIgox5evkrKnhjxWjZOPM5zNZZTJXBEYjJQMYjqka3WzZ22rbuemMlXM4y1neuZaeaTItIql4kYNqT1+ZqpVBsMaUMQQRTDkHEOUXtYKkf4VstPFl81l5FVtcpuIKgFXq8tAo+E7lTxzttVpaaTNsGRY8mpljwvArN50csUsZ1i4m12xZCSWrn0nY3V81QDHCndmufiI5IaV5fS/wB/LzVnxvwX4YHUeo5iPMuy6DJJJpNMzeYARuDW7Gz/AJ43PQz5+xwxcT6HN+i/pqvpKS9t/NN732r5Y5J8UoZezfzvxONcVmcbv6Hh/Rl0r2m/229r9vbEPjsXj9PIn9TxHkSxfop6a10Jtv8AzD/l8jjfHmjO9PQq+MzrnRo16auXGWijVjHEAoNFiAD7jvXyxjmT1x2M4T1Rk3zZd6v1lMuYQ4Y+dKsS6a2ZuCbI2+ln5Y1nkUKvq6OZKxnjUgMAGAFviDOPFCXjrUGQC+PU6r/Q4w4mcoY9Uee31dHRwuKOXLplyp8vJNimTqk6yNAWQv5qIr6CAA0ZkPp1b1pIG/fHP22SMuztXaV14q+R1Lh8MoLLTrS21fg6515lePMzSZmFTIoeNpoywTY0EN6dWxIYDnbf3xRTySzRTe6tcufI0ljxQwTaTpqL58rvrRJkeozyVHD5UbBZX+DYlZSiirFXuScTDLkn3YUub5eDpfyRlwYcffyW94rn4xtvl06I6kz76plJij/OVGJQuTcIYgKN5Gvb/RHyxZ5ZW1st65eX1KdjDTF033b5/wC6vgvyVsvnmYZdtMEQdfjMXpaQSadN/sWBYvufliI58klF2lfWtrvl5F5cNji5reVPknulV35+Y+6pEZJIxGya4jrZWNEK6SRg7AnnVXY6TvjryRcqr1seUJs34bldI4g6UkKx/EwoiKSInSBRB1ggniq2u8YywSaUfBfhg7zXR5STKzJpMizMFZzWhoiKpbfUIqojYna6weKXP10/YB4c6PIogZqCgrMQbDhvwywaCtUONV38q74YcbpP4/SiBFl/wQzec/WOnzvObR5mqvK20V24/lWOddl2ku15318DXelpIfE56Z5J/CafxNr5Pk6tWrUK+X8ftvWIzPh9Pc9rpRKUr3HufZBK4b8Q6lkMscaAoZKUAFjR39PpB9sZ5nBZHepq1aS2ul1/B6GHW8a9lOnTb3re39y3kQZ5MwfzFYhVqRAulLYgaQSSP7xq/tjbB/xMk3unst1VLfbb7mWWsUILZrd7O99t/wCDP+MMl5Qm1xl1OUREdYyVVlmZmsknR8SHc71tZFY9CEdMaKRnrd8t318ip1Tp8zK0awTEo+eJPlnSfNm8yPSf2tSm7F1wd9sWREZRW9rp9gznRXaPMRtHmGkBzRoRgRlZZ9YpwmqQuuk0GOmjdUBgiVkSaaa6fRDLqfSis8kceXYa58o8LJH6FjidC41AaU06ZDpJF6trvBlIT7tt9H9TX9YhDpoZnQMd2jYqwr1cj6b/ACxy8TkjFJSun1XTqZ8PJwlrSTro+Qibw3ASrefmyeFPmtY1VxYujt9ccj7B01KT3rr1o9D9fmVx0Q/7V0GXR+nrEZBHLM5IG8zs9HfgGq/x2xvw84uUo423t1OTiM0stOUUq/tVFPpn7fqsNE5rVY5A2XSNI+Rs7j54nB7T35p+vIniPZ5cn6vxMx0LMxwL0ebMlY4R09k1vsodhAaJOwZlVq96Ix0WrOIpeHNUSGJgySzdLjSBSpDMwbMHSNuVDR2OwIxCdRp8yTp58tOsQBYwR9NMOYMIGqItJAFDAigyFXYqRsFax7x3aoG28FZ8zRzEmKTTMVE8S6UnARD5mxIJ30EgkWhrbYaRYPknirxRBl+pPmuniSOdXZJ1dF8qSjTEU+rcqLFbmjsebpdT2MOCU8WjJVdPFD7/AK4oGAMmVkD0L0yCrF8WB7nHPk4WGSWqV/yuTM1wORbKSPR+l3K/+Fm/3i+2n+hxRcFiWyv5+VE/o8v9y9bksX6Zcut1lZd/76/P/M42xYI4709SkuAyS5tGpzXiiWVMh+GCRnOAtqlBYIAoatiLY3X/AM4zzZJJxjHr4nE8eltPod5zrObhXKiZIhJJmhCxAJBQnZl9XpJHvf0xSWTJFR1JW3RWk7o1wx2FAwAYAp9VyQmjKElbKmx/dYN/hjPLj7SOn1s7NcOV4p6l5/VUUs30MO7yByrl0kU0CFKKU47ggm8ZS4dOTle9p+6lRtj4txioNWqa96bsrjo6qykTsJQ7szaRuZAARRFDYLX+OMezgppa+9f36eBo+Jk4tOHdaSrwr0zoeHNIHlzMjVIrNpBtZHLn6EE7HF/0tLuyrn9XZH6233oprZ/FKjo+HqfXHIysH1gkBq/KERG/NgXfviXwu+pOnd/SiP1jcdMopqq/+2ojHhohPLE7+WRpZSAbGsvt2VtyC1b7e2KrhGo6dW382W/XXLW4q/H4V8vITeLcssua5W1RVACxayDrJFzIQN9BHqAIDjkY3mtzgLXT8n+ISN48w0bCJIyqh09SqpJAOglaYUaohgRiyadGkJ1GqGMXT5oMvIqSNI3p00N1A0qQoZiLoEi++M+I1rG9HM0xyhLItS2KZWYSAas03rQrdaCh0k6yoFEera+w5vHA+1U0rm914U1tzpdNzrvG4XUVs/fflb9xH1nI5wu7NFk8zECSqyrTqvYWRp+5x15IZLtqLXmeemqFmU8WZPLvUuTjy792h8qQD7x7j6VjKPE4oSpxp+VfgnS31NCuVSWbMIolCmtbBgEEgCMCo+LUBp342xPZxyZJxV0+bva9na8+R1a5Y8cJOr6Kt6359K5+Z30JCJZRIZTKAu8hU2ltRXTtzq53xPCqsklJvVS5+HTkRxLvHFxS02+V86V3ZznGllV4ZYA6GwbsBh8Q4+gHP+OOjXkuqOWLp2mSjqM9bwEe9AntY/nt9j7jDtMn9pWkdZrrnlkaopK0oZGAGlNZoA2QTR5oGsRPiNHOL8/KzoxcK8kbUle9Lq6V/D4lDpPVyjOjrIQ2akjEmxUEsdK7tqqh2FDGGLPTad+01fQ6eI4bUlKLW0E66vbfpX5Jn8QRuAWjlCFXeN/TUgQEsBTWLF1qAvEZMuPKlqTrdrzoouDyRdKSvZNeF8unjzo4bqqaFdIMww0lloAehAp1+phzYAHJo7YzccdKSjLb7Ktyy4eWpwlOK3r4u9tl/CLkeaRDD5YtZgpBJ7bAbVzTDG+HHjxNOHWupx5XK3GXQz2X8UaUWfMK8YSXN35WnS6w+dsw3JKrHtRFtvxjoW3Qx1N8xn/0uF6PIcylymgOhH9l516g2mtIYfUHnYm2saiLL+N0fQFgluQQtGLT1LOJCh+L0/2TWDuNsNQ1HP8A05j0swhkIiUvPuv5QErwG/V6qaKU+nst9wC1eQse51iJYwCQD7GhyO2ObM2ssEnt/JvjScWZjrXgbo6a581GsetizO+YkQFmNn/6gFkk7DHXRpDiM77sWzOSZDwyOWT7S5g/0bCkbKXGPxH+V/R50eSJZkguNl1hvOmAK1d7yXxhRi+Kzp03uVOkeD+g5r/u6xymr0rmZdQHzXzNQ/hht6ZafEcTD2m0OOux5KFcvk54guXKkRyM5AjKDYajuDR5J/jjnzuFqM1s+pz3KTcupnFzTPFktUjSIvUgkMjcvGDSm+/cXjktuMb/ALtvcWfN+4+pY9QxDABgAwB4cAKnDedRojUDsGvj/Z+/9MeVLWuIp1zXjfL5fE6VXZ35evM96sJC6CPVZDHY0NmTnffYsK+eOriO01JQvr91z+FkYdCTc/Wz5fGiCTKT3QZ6o2dfPoFVvt6tV8cj7UePNdJuvf5fuXU8XN16f7HWSysyut6gtkn1WNzITtfe4622o8d2LHli1fL3+/8AgrknCSfrw/ky3ivquVkltZo3GgD0vAykgsRYbMJZF2LG17Hc46JtHKMz09Vgy5Cai4EjqLmGoog9J1H0hRpAX00dhxjLNHZbWdnCNq6dfGibM5ZvzBSEaIw+rLuSwAFfCwB37DjHNlhLvcuSu4vf5P7HRjnHZu+bqpLb5r6vmU8nllEiflIPUu/4SZe47lqH1PGOfHjipqorn/ZI3yzbg+8+X98X+C3mvBME0rSZiSWXUxYIXpRZuhW+3yOPRlwkJy1SbZ5Ck0OOndDy0P8AYwxqR3Cgt/tHf+eNoYYR5JFW2cZno0buzh5EY/EY5Ct0K3A2usZZOEhOWq2m/B0dGPipwiotJrpas9h6PGquoLlnq2ZyzEKbG57Ytj4aEE6u31btkT4qcmnS26JUtxR4nlbIZDMzQMPMRAV1AGvVW47/ABE798XjDs1sWjLtsiUjTQS+hSx3IB+5GNTma3Mt4mycjPJYBDiMRFpQqqVa2FE/E2wBAPIsjHBnxZJSe18q35Vz+Z6XCZscIR3qrvbd2tvl7yyOky6VGnf8YZjuPgLE3/PjFuwnpr/dfwKviIW3f/x6fjsUh0fMNFFCY68iOVQ+tacshRdNGxzZ1AV88ZdhkcVCvZT38dqRv+pwrJLIpe04uq5U036Rb6n0+UiBdGtfIMejzAoWQhQGbf1AUw2BI7DFsydxi/Cqut9vn9THBmxrU7p6k7q9t7S+nh7y3lulHRlmYhWiVQw+L4QLo8ducaxhUIyk0qW/wOPPJSyyceTb+opzHgoyI8LzjymbMsoEdOBmBJqttZBKmWwdI2A23vG211ZhRdj6BJqjkmmiuJmf8uHy0owtF++SN2Lkkn225xOkUKJ/C8kP4MxSa2UZWDV5RKgQLP8AmEBvhbzQKsV774NPaiKolPgVwkijMLU8ZTM3EfUDNLOxT8z0H86Vd9W2k9jc6WKNfNBqKtfG/wBdwf8ADFZ4tck/A0jKk0fCT0/Mde6lP+ZoiiJAY+oImoqoVbFs1Wdx332AxqeupQ4XEtt2XfGv6MIsjkpMws8jshQUVAB1OqHjfveDdFMHGyyZFFpH0TwzKn6qycblgJcsqWvIBSifl/ztjOWSMErOKcJSyya6M+ZeOfAI6fHHnMnPIUDLzQdCfhYMtWOBwDuOe2iaatHfg4ntZPHkR9L6P4qjk6dlczmVLCQaXKx6gHXUrMQAaFof4jGWWcYrvHmZ4dnkcRz07r+UmoRTRN7LYBH+qaI/hiI5scuTRkNhjUHuJAi8R9fbLvl4YoxLPmGZY0L6FpF1OzNRoAdgDeIbo1x49ScnskJ5/HbJE2rLVmlzK5TyfMGku41K3mafgK72Vvt88RqNFw9y2e1WSZ7xjNBFGcxk2WR8yMsEWQHUWUsrIxUBgxAWjp3vfbByoiOCM29MtqspT+LPK/GHOQmCXLIkumORZA4elXSxQEHVS7++OaXDxcnK2nz6flGqg2oqDtPbcvL4sniZ483lVif8O+Yj0Ta1fyxbIToBVhY4BHPtv0p1szLsYtXF9a+ZXj8fuct+J/ByBH8pMuC6gzSSWCo2tVUj4yPUNwMRq2st+m7+jV7/ACQ06H4kkkzL5TNQCCdYxMumTzFdC2kkHSKIbaiMSnvTM54koqcXa5fEt5XrMckxhCUwLDlCfT3Khi6g1sSADY9xiNSujEzfUeplfPR8wSEaVk8tpQSdewZkiIRYh6Sq6gSN64xyTm1av7+tirNN1csMqd2LaVsr6STYv/RB7nsCfbF+JbWF/Dl629/Q6eFS7WN/X1uUMtkWDofwsgpgb/FEgb81q3r2xzQxPUnof/e/3OmeVaWta/7P4Pm3U+nJ+rc9m/V58OffyX1G4/8AtC/AOBZYknua9hXfW3x/JpCX/FjDo4/PYeZ3JQZPqGciRnggfpjSSshJbV5ujXuSTJRO/cn54nlJ+4yUpZMUXzerb5FLJ5eOGdRl8rLlY5OnzahIVuXSoKsVV2pt/wBqjvgtmWk3KDt33l8DmPpccOV6FmUB8+TM5ZGlLEsUdSCnySgFA9vqbjkkHNylki+VMgz/AEmKXpfU87IpbMGeWpNR1BRIqhOfgrbSdv4Cp/pbJU3HLCK5UvsPsn0eLP5/qK5tPNWCLLxwhifyw8JZitHYlt75xNJt2Zym8cIOG1t/RmVz+bebKeHnkJZvOKknckLMiDf6KMReyN4xUZ5UvD8H1rqUUskxEUwSkG2qzZ1A+n5Whs+1dzizTb2PKplR+mTJbPmasBbL1xdb1Xc8C975UYrpl4im+Q7ZSwBBDemr7XsbGOXicOSUu4ule52nfrqXTS5ldiLKa11fua9+/a/mMckuDzOLXTw1dKl+WmXvqSSRkeokADuWocj+XyxD4TiLUuq8+tpt+51VEalyKHV4Xmy+mE67JDBJKJBVgBq1DhihO/APPB7+Hx5I4tM+dv5WZz5ibN5TOxxSNchKiQipPSNmIIAe7C6QBVWK0b6xs1JIruTT5DOMpUB9Be6aQMfL1taH1glipH7VcDUK2mpCmOPD8EyaxNqOyUzPqJNENsDQHHAXk7GtTWimgj434Z69+peo5qLMRsY2bSdPxABiUcWQCCrXXz+VYsezkxfqcUXF7mg/SJ4/yOb6dNDBKxlcpSmNxxIrHcrp4B74hmHDcLkhlTkti74c8d9MjyWVjnl/MjhVGXypDRCgEWFr+eKvHFpakRPh8+uTitmzL/pJ/SFFnIVyuURhEGBZ2FatPwqq81dGzR2G2LpUb8LwsoS7Sb3N/wBAymayXSsrHEIlkALSmc6VjDlpDdEbgsFxjmlOMbjXxPO4mevI2hbNkYc0f+2dSypv9mERL/CRhqOOJwjk9ua+BgOz4ZfLiJ8hLKaZdUbSao3Qn1GjsDW9j7Y37Bwp42/n0FGvx2EmB/SPFGub6dPmNS5ZDNHLIrOhQyIoQloyGUErRN/XFZc0zr4dvROMebKBzfThl5icvI2TmzKxPmGlkcEhNptTksqq3oDA898RsW05dS33S5bfIUZ/qZMOWYyyZjLw9WiEMxBZ3jVCxqhcmk6gGAJNd8Rf3NYQ70tqbi7R74oP6wbqk2TBmjXLQIGUGmZZllYLtuQqnjB73RGL/hqCltu/tQy/EZCbzTkxLO65Od2maeaQQhkoIRIxGp99uRpxOxnpyR9rZal8STqikdG6VNRKZd8rNJQJIRR6jQ32sHCu6iYP/jzj42i/0rNRZ3rEk0BEuXTJeS7gegu0urRff07nDnKyk04YNMud39C30seXmm0JYBlAC6bOkmkClF0kAL6tZG63WsYpyfI5Clmsx+VITl8xC5kmCsJ4kUNI5Ok6sxY1UrMo72V5BxzN7PZrn18Spquq0mUIKAgKoKknSBYG5G5VeT8hjTiWo4G2rVcvXRHTwqbyxSdf4M5FGiSL/wB2BWRAAofWwbSQyAuQRv8AyOPLjGMJq9GzXK7adbq2enKUp43Wqmnzqk/B0iPrfhmKPIzZWbM6FzWZaUSFNlN+eQfVVBY29RI/wx7unajgx5ZPIpxV0v4J810KLqM2Yn1yJryv4No2j0stss6vufYr6SPrR2wcU9yqySxJRrrf4I4fCzSSo8vUFllSFodKRqF8p1KXp1khtVHXdGqoYUS8yUWlGk3fxCPpEcmSySmR0TITRSlmi3fyhxpDEi77XXscQqa9xTtqlKVe1f1E+e6LG8WZhGekjyk8jy+Wcs1q5AcguaJS6IWgTVWaNxs9i0eKSak47rb15mhl8MStJJmMnmjlzmIkSUNDr1aF0KygspVgu29jFq6oiOdUlJXXIyX6ROhrAOi5SF2ULN5avtqBLx2/tdkt9cQ1VI6eGyOXaTfgc+MvDUHTs302fKBkdswFkJdmL2VsksTuQXBrm8RJJNUMGWWWE4y8DvMtlM31nN/rKWMQ5dVjhjllCLZA1EWws2CT9RfAw2ctwlOGCPZrd86OvBuYEWc6pk+nyB4RCZctpfWofSvwtZ/aejv+yLxaPPYjOrhCeRb3uKvA/hLJZ/J0JTF1FZCzvqYyLUl2ELAH016uQ3fasVUU/ea8RmyYp8u4PvF+U/HdZyuRnZmy6Q+a6gldTU+5o/JR8hdc4l7yoxwy7PBLIlvdEL9Jj6X1rJLk9UcOZUrJHqLAkWP2iTyVI32o9jWFKLSROt5sEnPmup9M6tl2kj0IaOuMncr6RIrMLG+6hh98XOGLSe5kJel5hdKPmFGkGx+IKsbiVRyprSw1A0ffnEm+qL3S+gzyXS5/NjkEoeMSu1iRj6KKKtbhttBPG4bfjAo5Rpqv8knibw/kM7QzIjLLsHDhXX5WDuOdjY+WIGPLkx+yY+X9EvTj8OblHy8yI/8Asw38TqXHZfBHC/oj6f3zkn2eMf8AtOG/iT+uy/2/c0Ph3wP0zKOJEKySL8LyyBiD7gbKD86sYGGXic2RU+XkXPHUYePLuUaaBJQ8qR+oldJANDkAkHHLxStJtWr3OVilusdIIr8KCfYZX1f05++MXk4f+36EbGh8DZd48nGrqybuVRviVC5Kg33ojbHRw0WsatEo0GOgHhGADTgBB4q6E2ZOU0Mq+Rmo8w13uqXYFdzeIas1xZNGrzVDyGQMLUgiyNvcEqf4EEYJ2ZC7qmYnVqgjD7WbH176h7D+OM5uS9lG+KGOSvI6Io+oSqqiRBrN8mtrVRxf73y4xlkzThSr1aX5LdjCTbi9v4b/AACdauqQcaj6uBqZfb+7f3xkuNbql0vmS+Grm/VBkurMzGwKLLXq4DKhAG29Ekn2wxcTKU6a6r6pemJ4ElszMyFA2ZINKPPKa5o/QfNHnUpiIUsSxBcsa29IODrf48357nGaF8hMV/IlCowQhXDalAC7WG7gbit7PviZ4czt450nWzXLl5nZiy4Ukpwba8H/AAWo8tmdSlpISAd6iN13o69saLHntNyj8v5Ic8FNKMvn/As8YZkFRGGZSsil6jZiQVatNI26tpfYdgCV1XjpKYo73QeDZWEEzyKbMhbT62PwLe8kUZNkE/D35JwQzRVpL19yh4UkTzZKkT0I2tQaK2U3A8pCq0oG7MaCAGlxCZbKnpPem5oLBIvlsytKFYWCd6sAihfcC9t/lecXSOcDNlDTlZifXpMZrYM5/fsECBmva9JrehhcSNJZ6sUR4o42dfKGoXBNIvxK+xjoWdx3ABI24OWWSUkl9m/sSY/9IEwjPRnkLBUzDOxZSpCiRGJ0klgoUbA7hQLxpj9hHdwauM15Fz9J+fjnzPS4YXWRzmFekYNS6kAJrsdz9j7Y1lu0OFi4xnJrpRF0WPLp1zqMWbWI+bpeLzVUg7AnSWFWQ3b90+2IXtMmep8PBw6c6HeW8TZWObP/AIbKxlcnDreWHQNe2ooKXtTdzup9sWvmZPDNxjqfN8n9zM+O3yc/T06pBpgzdoymNwHLFgrK1VqZRZur9Pttisqqzo4dZI5HilvEt5jOeV17JTZkiMTZRQWbZdZVrF8D1UPuPfD+oqo6uHko9GT+KM0k/XemxwsHMQZn0mwvLbkcGl/mPfB+0iuKLjw83LqaOHNymQEyvpWVVBqlKs7iyN9WogRjgLzjBSbfPr+5rLHBQ2ir0/JpL/L8eRjv0gfo3zedz0mYhMIRgoGt2DbIFOwQjkHvjpI4bi4Y8el2bvwD0aTJ5CHLzadaa70ElfVIzCiQOzDtiUcfEZFkyOSPlvWP0SZ6XMTyKcvpkldxbtdMxYX6OaOK15HoY+Oxxik0U/8Aqbz/AO9lv943/DxNeS9fAv8A6hi8GH/U3n/fLf7xv+HhXkvXwH+oYvBh/wBTef8AfLf7xv8Ah4V5L18B+vxeDPqP6vGX6flYp80cq0KquuNwAzBSCu49Q5NV2xjmpRVyo8nLJSm5LqJ4vFWYU1lpv1hvVfhXUj/WUgfescn6ia9l6vgZ2bro2ZkkiV5ovJc3aatVbkDce4o/K8d2OUnG5KmSXcaAMAGAPDgDN/qecO5VlAZmPxt3laTVWnmiFr5c45XinbotZUzGRkj0B5aZqVR5jGyFdW3CCtReM8Xye2KvHJc39feWjFy5LkPMlMqIUY26aiRuaGqwLrcKCov5Y0U0otPoFCW3mdQZkGJ5NAtb24uhf2xGOSlBy0k5E4urKucmZoFkiRr1gkQmNm06vVRYFTYG9b0TRvE7OOqK+RnJvxM6+WMrtK8WeVy71UGWNAOQtF4tXAHJP1PJyrVu0/kilGo61CzwxhdV+ZETsCSA6k6hVVtvjqfIkzaZvN6jIyyajHGoYROdLEyXa6Bspbf0/CBuT6jW2RuOPFPRoZUWVlTWjBtRiRy2xSmDjdfVdWKIHti05aVZ04JSvSuvv/B30HpkUURVtBGYOspoRFNoo0hBtwtnmzeJi7VlcrblXgPEjCilAAHYChixk9+Ykiy6oNAy/p1attVWBQ7e32xw9tkW2j1v5G3Zx8SGfp2WSFnkhZVvdQ79yQT8Qq9bg/JiO9Y3x7xuSozmkns7KfimZGMD6Ea4ywWWNGABKC6eVACLF1dC7oYyz8119/8ALRUudPy2Wlhy7zJDqXzFjFKFGq0cKuoqbGxosPYm8a4pJQXJFoykuRB0fwz0zLSCfLQxCQkBWD6qLEr6dTkL+18NGgR8sXUo80aTz5JLTJ7C7q5yOc0DPZUvKAa0im07UQUfWVJYDTubskAb4ltPmaQeTH7D2LXSM9kcrEY8vlmSMi2A0EMSE2ZzIQaWSM6i2mjyarE2ik1knK5Mjzng7peVdZ/wYLFtgpLUedoy9Hj4VUn5YaUtyyz5prTqG3VMrk89AxzEXmRx2SJEdHT0hjsQrqdJB2q9sG1VszjOeKXdZT8NdKyeXEhyGVCyCla29RBJBGpmYgWp2vtjOM013US8ssrSyS29eAryKL+KVthMZvUQsRWizAj0xBrqxq1XYNk73zxrXfW/Lz8j2Mrl2Dj/AE1/uvkv91fCuXQvdLzsoaJbCl4YgGJLiqnbUQdPqOgDk/U4wxZciaXjFefi/I582LG1J1yk9uX9qrrsrG3ROqyTMAwA/LWQgDs6oy/z80f6ox1YM08jp+F/Pl+Tk4jBDHG1418m7/HzPk3ir9KeclnaLJHyowxVSqB5HokXuDV8gAX88dZ2YeCxqOrJ/gWfrjrzf+OP0hYf0TA07PhfL5nv6168u/8A2/7wsf6piR2fC+XzLHTf0ndSysgXNAyjvHLGI3r5EKCD8yDiEUlweGauB9qysmXz0EM2hZI2AkQOoNEiuDYsWR/HFZRjLmjyZwcZOLJ8jmLOkKFAGwH247V9Pl745eH4h5JVSWxacFFWXsdhmGADABgAwAYARdeL+bEAp03uwP8AeXbntQNVv24OMcjdqjr4dR0ybZaiyjrJIxohh25vb5X/AD2xVY2pSl4ozc04RiuhXiB/CyqQQdLfEK/Z+gH8MZYE44Whndyso5pD+BIjVpNZ3Njb13e5qrA49798dGFdwpjrVuNfDcbLl0D81sKrSPbk3W+/8zydSMlanQ0wKCGTJ5th/aKo5oncfwX3o1fyxzuGR9QW89lXaDSfU+3BHuL3NdsWnGThXU1wyUZpsqzdF82GJSWjKiiLvupPBqrX+B7GiLY1UEmTLLU21vZ5D4c0ureaxoggEXwwbuSTfub7ewxoVeTyI8/0nMXI0cpokkIpK8sCd7q6Lb/T2wJU40k0V+ok/hf7VZCri5DIVA9Q3vv37ir24xm5KS2M5tN7EeYjmXyAjzeuEKFRUMYakFFvKdVFamLE8D03dYxyalJU3uvh9iC3l+mHMZeIM8i1d3y1SA38K7WmwKilPAPErF2kFb9fT7EpksXQSSGd9xIH2HOlnK/TZ9xiVgd231FlodAgu9B7/tv3qx8Xw+lSF4BFgA43pE9pI4PhzL7/AJZ9VgnW9m61EnVepqGpuWAokjCkT2kih4uTzBHGI2am1H8oyJWkjceU6sbrarHODLYtrd/UvxQhcmAdXoivupBC/wCiCPpp24rtis/ZKSdyZW8JvtKCdwwveyORuQ7AnY9l2rbg4ywcmVKadLmMqMYgoWTgOdLDzGfUV8ytKitIIJ1k+lRviFCWpbevmelLPjWNrVdrw3W1Vy5vryVJbtmkfJRkU0aEUBRUVQ4HHAs42eOL2pHnqck7TZ5l8qFZ2sktXNbAcKKA2Fnnfc4RhTb8fVEym5JLw9WfIvBGRXpvWZocyAglVhlpG4YFwVAPFkbfUV33uehnk82BOPTmj7LgeYUyZa4HHy5r6++POb4uqr7c/wDJr3D57+nGeL8FEsunzzIDGP2gBeo/6NUD86x3Y3LStfM6uBT7XbkaX9G2ReHpeWjcU+ktR5Gt2cAj3phtiZXpdczn4mSlmb6DTpTes/TbfbtwNIobjvjzOBaeR+789Nticy2G2PVOcMAGADABgAwB5WAPcARzwh1KngisQ1apg5yuWWNQq8C6+5v/ABxEYqKpAmxYBgAwB5WACsAe4A5e6Nc9r4xDBm8r06R4ijDbWCQ9rdDbcqTsQDweB6iMY44unYYs65Jlz5MRky7vEhQ+ZIgRWUp2ZWOq1qtrGoYxzSg5JWiC302WhlQrFUN0FI0n83cUKGg7aa/Z5xeD9muR14op4pOvVFodMzZkL+cFBbcXvoBagPTXDX8vfHUZaoVyLEGTnVWM81rpBLA1RVtRIAAoEA3uf5bxKOpUFOKdpHMXSS41LO24q9LA8i+WsbjGDwvxNf1EVtp9fIlPRnPMz73fPf8A1tgNtvlg8Lf9TIXEpf0r18Am6aFy8iuS9KSK2IIU1VkgH2+2JeOoOzLJkU3aVC7pmf8AIV2eNtyoCopH7LHZZFRr2O9UdvnUYNrKRi5OhgmaY5vSCdJXjevhs967r2789sXt66OnQuw1dfXr8HyXxl4G6k+ezD5aJ2idy6MJkUeoBjsZARTFhxjW65nZg4nCsaUuYo/6BdZ/+zL/APkR/wDFwNf1XDekRTfo76u3x5d2rjVNGf6y4X5Eri8C5P6FtfB3XRsFzAH/AKpP+NiPg/XxKfqOF8vkQjw31r96Xe6/7Yna7/8ArdqP8Dha9P8AkfqOF8vkGU8LdUSZJ2gSVxRUzTQyD+78Uu/y/liNXrYS4jh3HTdLyPu/Rc5I+XjMoQZjy1aRFYUGIvsW29jveDcq7vP17zyZKOrbkedNY6tzyNtzvx7j/Lk7e3mcFJ9p3vDbxe/rwNsyWnYa49U5gwAYAMAGADABgAwAYAMAGADABgAwAYAMAGADABiKQF2e6eXkicFQEN/DvyDseR/zzisoW0zbHlUYuNcy1mmYISgtuw/5IxM20nRnFJyp8heyzSLIjqFDIQOw1e1gkkdvtxvjPHLI33lRrJY47xfUg6XE8CRRMwvU16dwbe++42OKZsrWSMU+f7hpSTlQxmea/SoIvk+3+1/hhOWbVUVt68ysVCt2QZiOSRSkkaspG4IBB/8A298ZOWdqpR9fMnTj8RH4ljSPLgGMR639Wj0ggK3LAML32B59qsjoxKSj3lTLY4rV3Rq+Sk/ErKqKVpQTq3qiDtdWL7D774tpeuy0ckexcG9/8F/Pfs44+OvutGOPqUJepOM4sP7BG/F/Czf4D+B2PI773GlaLJ16iwoFLJF7WPb5Hi/fHF+qkqTjuX7Jb7lnLzl9QKldv6/bG+LK581RScFHk7M6fCiog1SqD6F1FDRIV41+JyfV5ijTe9UOdraDMtQ+FwNRLgs0hkJ8v307Dc7Wpr5H+M6CSx0ToX4dmOsNYAGxBGyg/tEV6BwB96wjGiCXpieo2puu6n37Wx/kBjzuCitbtb+af0t/Y6crdbMbDHqnMGADABgAwAYAMAGADABgAwAYAMAGADABgAwAYAMAGADABgCtLlbcMGIrkb/51/LGE8OqanfL14l1OotFnG5QMART5dXFOqsPZgCPbv8AfAciUDAEcsIbnGOXBDL7RKk1yEGcy8v46Iop0AC3K7AANY1c8HjiyPrjRRqkjRNaHZoTiXsZEUM2okVVY5sHE9rKUaqi0o0ZJcs0808N7KUfy5GDAaJY5KYAtQbSaJ7HawMbVbZREreEWIPqRW3pwCTZZCX4FMQjA178nfEdmyS70zpP4Z/Nby1XQUOkEm2k1KB6bAsnZaBJ+HYHEqOncDDpwWwyshsUNIotvd//ABsecc/D8O8crdcq267ms56lQyx2GQYAMAGADABgAwAYAMAGADABgAwAYAMAGADABgAwAYAMAGADABgAwAYAMAGADAHhGIYI44gLI74xx4I423Hr5kuVlDJdPdZ3kZrBFC2s9u2kBeN6JvbjGqW9kDTFgRZmAOukkjcGxyCCGB325AxDVgXZDw/FC4aPUKuhd83txdbk8817DFVBIDbFwGADABgAwAYAMAGADABgAwAYAMAGADABgAwAYAMAGADABgAwAYAMAGADABgAwAYAMAGADABgAwAYAMAf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QUEhQWFRUXGR8YGBgYGCAcHBwfIBwgGyAhIiAfHSghHyAlIhwYITIhJikrMC4vISA1ODMsNyguLisBCgoKDg0OGxAQGywkICQsNCw0LCwsNDQvLCwsLCwsLCwsNCwsLCwsLCwsMCwsLCwsLCwsLCwsLCwsLCwsLCwsLP/AABEIALgBEgMBEQACEQEDEQH/xAAbAAACAwEBAQAAAAAAAAAAAAAABQMEBgIBB//EAEcQAAICAAUCBAQCBwQGCQUAAAECAxEABBIhMQVBBhMiUTJhcYEUIwcVQlKRobEzYsHRcoKSk9PwFhckNFRjdMLxQ1OUorP/xAAZAQEAAwEBAAAAAAAAAAAAAAAAAQIDBAX/xAA7EQACAgECAwUHAwMCBQUAAAAAAQIRAxIhBDFBEyJRYfAycYGRobHBFNHhQlLxFWIjM4KSwgUkQ6Ky/9oADAMBAAIRAxEAPwD7jgAwAYAMAGADABgAwAYAMAGADABgAwAYAMAGADABgAwAYAMAGADABgAwAYAMAGADABgAwAYAMAGADABgAwAYAMAGADABgAwAYAMAGADABgAwAYAMAGADABgAwAYA5dwBZIA+eIboHqm9xiQe4AMAGAPCcAQnNpV6h24N8mhx8yMRaAl6B1eWV3EooBb2i0jns3nPqH+qt87cYzWSk2yaHyyg98I5YSdJimd41IODILrvjN5IqWjqTXU7xoQGADABgAwAYAMAGADABgAwAYAMAGADABgAwAYAMAGADABgAwAr6j1bypNJXUunUSP2eedqqgT9j7bZTyaXVA58RxkxE6goHxfxHFkb/fviM0XKOxKJcsxXLAp6iE277jtQG9HavliytQ2BFF1OQuqmIqGYKLsfslidxvVEV9+DiqySb3RBazHU442Ku4UhQ25qwSRt77j+Y98a2kDz9bQceal3Vahd+31w1IEfiIKcrmA4LKYnsKLJGk2ALFn5YiXIMxnhzMQiWSORMvsnqEaRa/7SMISIxYDEq6k0CKI42zj5ohGgynUMpHQiDC1CilYiioYDfYbVzg9DVeJYkj61l7NF7Xc+k/5e5H8R8658fC4YSUldos5tk3XOpmNoVR1GuzRokgVVWe5IH35HOO9CEbuxgT+YPp/njy5uL42K8vw/iF7Jax6aKBgAwAYADgDy8AeLIDdEGjR34NX/AEIOApnWAOXcDcmh88VnOMFcnSCV8j1WvjEp2rQPcSAwAYAMAGADABgAwAm6/wBTkhMflprDkr352obAmz6gO3virZeEVK7O+j52aR38yMxqANNirO98/bEpsTjFJU7GEuYUHTqXURYW9z345PGD5WUFRzszwMwAQgkHcbLpu7JrYkWfa++2M4yco2BYvXZiPjjHbsSD6uRY9msmq078NiNbBY6n5UyeeZFIQKu0esq53Gk8761O2xpTemwYnFS3BY69nFfLsY7Y6tIHqHqFnsLO39ecXk04gnyeYEGSEjA6Yoi5AFGlBNAGuwoX98HLRC/ACyHrUiyzCQbhqVDIoQemAfEVs7uSK9yKJrGCytSd+uQs66jNlp0SR1YO8SOpsggO3pUndd2NXRrnbbF3ki0m/D7gux9OyoiD0FjYatRdlFOBdkkcgDY4u3CMdT5Exi5Ooq2d9QkjzELIJ2hDagHQqCQuzFdYIK7/ABD5b4qs0JR2fpfgvLDNOq8Pr+SCDKRCXTLm2nZkKCOVo+GpvhRFsnSKJuu3JxPaY1LS5K/CyFhyadel140XA2VBC/kgsSoFrZPBHzN2CMO1xJpal8yeyyNXpfyKPiTNRRxOE8nzRp9JCkgFgp9J+RP8cYcXxEccHpa1Lp8UdHCcM8k1qi9L6/An6xHHJJEnnRo6m9BIJYGq21A7EAj6DHU80FLRavwMYQnpclF14jAn8wf89jjz5S/94l+fJ9Cn9Jax6ZQMAGADAHhwBmp8pmb28wbvZEvNkUQC1AVdAg0RwOTzShkfL7nfHJhXOunT7/EsQSTQxMziyXFAktS+Wv8AeJsspFajueT3snKCbfiZyWPJNKPh7t793h5I9brzb/lMCK9/8u3c9tubw7byC4W/6iyc15kWsgrvwSR3+n+eMOLaliszUNE6L+X+FfoP6Y6sPsL3GMuZD1TNGKNnABIrYmr3A7A++Lt0iDmPPgRI8pC6vkaur+tUCfkO9b4i9gVx4hg2OvYkrdfu1ZPsNx/HesRrQGMEwdQym1YWD7g4sBRnc1L+JEasVVozp9A0htLm9RHyX0/XasVt6qJRBHHn9VGRCLB4FVa7fB39e3bbfFtzS8dDbqMrKoKmt67f4jHJxmSUIXF0RjSb3Jp5wilnNAcmvt2x1XStmYldSNxOVV7ZRv3P+ZusckoSXKdJnVCSl/TZJlJgHBM+oE7KSe/A535G/wB/ni0NmnqvcTTapRop9SAOeXXtUZ9Hxaxpl3rmhuODuR74637LM1/y2cZedVybKIzIrsY2CWDTIATwf+fpjnxtKBiUpJL0mSOYsWD22klvSy1pMVbC9gLHo9zidvAkmnyZTI2hkQl0tHKm1XTGEP5LfsqP2T6uTV4tVRBdymSMmV8pdLeshtRBC73a1Eq7enYKBV72bxKVqkQSRzwrGMpMyMPKcS+sAKo0ghuCth/tijlH2H4G8eHyShrrqly53fL5Hn4HKXrMw1H16/O3N6Bqu/7iD2xGjGt7+pRYcj/pfyOvJytRKjBkQBARNsgUF1Pxc7DfkirsDCsdJLly58iewn1Tv3Pc58QuojyzqQyrKmkFrDbED1Gx3vUfbGHFtKMJLpJfE6ODi9U4Pbuv4C6PpwM2UWUKwZsxJpB1KLKsF9iBt98cywp5McZpP2nXNeNHW87WPJKDapQV8nttZz1Ag+YyIiKM2ik7l2ZWUWDwort7Xhlp24pJa0vPavkThTVRk224N+STT+fvOJoV/DZltI1fjDvW/wDar3+5/icVcY9jOXXX/wCRaMn20F07P/xZ5nEU5bOMwXX+KIBPPxoB/K/54rkSeDI3z1/lDG5dviS5aPwyZ8uXXOW8aL+I3ZlJYEFdNUfpW3c41cHNZLaXe51v0oz1qDxUm+5yT262ahv7Qf5/XFsib4yN/R+TPMXslvHqmYYAMAGAA4ATv1dlBtDfauO1f1xxviWruJ0dgnyZ7nOuCOVozG7UiOCuk2WMnpokbgRM18V86B67MlC1dlSPxXGZSKbyyUVG2GpmkkiJotenUgA2vk1W+FluydDzNIGUg8c/wxjxGNTg0ykHTtHmXktfptiOGya8aaQkqYh6jm/PycjstAMKpiQd15+Gxvwa+o5FlNyjZWSI4p2MMaCHzVCKVsEdgCdr2ouKs8Ub1YrKUuSVhE2WyIZwJcsACCb3Nfc72aF3ubHtiY25boEUfiyIKAI3QAAAHT9BQ1bjb+n21s27F+J302aKfMeaDJrCXRKUF3FencVquieeeMVklTbKyg4k3U+qNDCGSi2qvUdqr3sAduf6kY5uAlqg9738bLaU5UxhnjqjBJAGxN2OR/EcjE8bDVj6UvEjHtKkR9VdXgYqdQH7vqvtVcHng7e+2NZSjLHcXa8jNpp7nPT8mkkMZZb9Ne2322+3HttiYwjKKtFo5JR5Mni6XEp1Bd7sbnagBt8tsSsMI70Weab2bKMuWMmaWVXBjVK03vZDi6r+8P54Y8+PLHuNP3B92FNFQ5OZVjNPaF2AFNXoAB3199Vcn5b6cZKMkkYs4fM5zTdNYAK0gJJMbbH07DWoBNDZ+3IasiQ3GpyjzZbRKxDPWokVW916SvtXP1vjGyTce8SRpmYcmqRSTEnfTqALVfsigUCauvviJZIY9pM2x8Pkyq4K6FEnTWllYI0RMMpcgsQxLTxTBWGnYVGy6t+x+WOZ43Kbqtvy0/wd6zxxwWpPvKvlGUbW/nfQs5Tw84LM3l20kb8k0FneVhenetVD3I7Y0jgfWun3szycZFpJXsmvnFL8FefwvKyqLj2jVCLNEhZQf2ePzF/nij4eXl6s0XHQTvfnf/5/Yb9cybuYtKLJGpOuInSG2pedjpO9HFuIxSnppWlzX2OThssYarbTfJ+Hj8znofSAmp3jVDrZo1U35YZVUgHjfTZrEcNw+i3JJb7Lw2onieIc6SbeyTb602xF4lzaRdQykAy8TDNFvMZgSRQHAurPvi08GLXvFbmS4nKkoqTpGrkyEehl8sFS2sr7teq/rYBxq8UFFqtuf5K9tPUne/L4chMxy7MzPCrMQCzDcHehz343/njibwttyhbOtPNGKUZ0iTVl3lDtCNZIpiB2oAneifbuMTqwynqcN/H9yt5YQcVPYf6cd+lXZxHWLAMAGADABgDNN1uQa1022tqYcKokdF/Z/wDKa7N2RV/s8rytJ2CBszFOEd4WYuqrqWRlJAuyQlUQS1E7UzbiyMSs1q6LKTXI9fpkRh89I1iYEs2ppCFClpKoMv7Xq0gVe4vY4vqbjaNsM9UtMr38PHkMOhdSklEnmabWvhVl9xw2/KkfY4pGbnGVl+JwwxtaOpfyTDSQMYf+nyj2VIwycxBlc3HFlg0gkpnJ9DEEVHrY2rKaCqxq7+RNY6MVKBWRcg8RwqqqqyFRsCBq2tQD8RJsuor4rO4FHGmtFTpvFEVgaXLMusAaDYoE8PXcb3RvYmjU60COPxShkYaW0BQQ1C/jkR2Nt8KlB89zscNYLxkzHngaU8mz6v2gNAIvf96xsOB88Xe6L92vMXeJ10QAMwU6rur2ojijySBelqsbdxz8LheKOlmkHqlsNMxfkj6Lfv2rvVe9nDib0Mrj9so5bKebCyUKJ2JokHb2BHHf3u8cvBxcsTVbF+IrUZ7xhk0U5dpoUzWXEbKIjmEiGssDrAkZEfaxzt2G+Oxxqkc5L4DjTzZmy8KZaLQg8hcwkttqa30xu6psQObbvwMFtbQRpenMdW24rf1X9+P+bx5nAuXaOt/j9Toy1Qmy2TmjeJ9EhAIMgBJJ3mHBP96P6Cuw27FCUWnT9WYlTJ9MzCwpqWTXSq/qNlRDEGHxdyHH1vEKE1Fc7/hDYvwwSfiYSkciRq3cknQVmG9tQGpo/RVj038O1lGWtNJ/xuCXrWXMmYMcTujvEBIdCugS30k2ykEnWBpv5jDLFyyaYvet9tq6fnkd3DzUMOqaTSe27TuldbPy5keXZl/GGVnM6xclAg0DzNDJoY7E6zZOr6YnFanLU+98tt6rmV4muyhoS079W3e1p2l0rlsSHMOuQLNr1EmyG9SgvzbOu1ezA+1HfG9904RD1HxLLk8k0kY1yPmFhj8wkqCyA3/bSEDZti/O+wOKOelWBv4fzXUlzJizyQvEY9YmgDBVa60HVuSRZ2Ht77Xi5X3gZtvFfVmy0mfSLLJlkY1FIriXQG0kntfz24O3F01zrVQIvF3U3lzvRsxBHreSNnjjLVuyqQCewF2T7A4iTuUWgOuj+Is7H1Fclnxlz5sRkjaEMAKs16jZ2V+3Ye+LKb1aZAq5LxJ1LORz5rJjLJl42YRJIrl5Qu5NhgBfb57drxClKSbQPOpfpGZcrkM1HGCk7ssqUWb02CE3G+oGiQbFbYPLSToGr8KZrOSxu+ehSBi35caNqISh8Rsgtd+30xrFt8wO8WAYAMAGADACmTMZbzdBVdasFsx8F/VV13J3+bb84o1G+Qs7zeXiQWIorsHcKOAQp45HA9sc/EZFiVpK/P7l4R1M6WO8uyxKqEqwULQAJuqrjfFsE3PFaVXZZVDIr5Joq9DyjxrJrXSTXub2rvLJ8vbEqLjB+78e9mvEZIzkqfr5IsvmBFEWb0i6sqSB7bXjDhe5h3299/kwn7QiCZdlSJ2Z9LsxAUjV6fJo03BMgFE78VWNYSglRVhJmMsIWJjYvo1hCz/u+bQ9XpUeWDQoCqA7YdrFLlv+woj62seXlVYcqJHMM2YJed1FJ5Yfs1s+tfV3oWcavxogVdQ6zl4TIwyyFRE8qAZk+Y2iFs1TIAdEbEyDcmzuVN4qmrqgM28T5iObMvLEoiiy0Uoj80al1tMFNiOiW0IGBakqwW3xbU+bB7n+sficvICFVo5xHqjk1Rn8sOGV9AsU+k+n4gR88XhKzXF7RpM6hMS+r92+ADuObB2+X2xz8Wm4bP1ZOJpTOukoQh1CjfH2HGwxHBxkod5dRnactjCeJMuuUbLtJ+AZgkoIzGqm1SeYWRFjYrubJ4F17EaSWnwMRr4F6iszzKseTXSEJOVEg3JNBi0SDtdAnErvbBMe+esWoNINXFbkja+fpxt/HHFjwSxKVtW1t4/Pr8kaSmnRbWF9rbFlgz9ZjVHwMt1jpUskmYZlnYhkeLRKVQxgprQAMKcjzORyecWy4pSlJ7+VPoerw/E44QxxTitmncberepbp7cuRc8JZbTLOywzRxsErz93LDVYFsToAIIvuTi/DLvSaTrbnzMePnqhBOUXJX7PKtq5Jb8/gV/F0g82gi644fMLmZ42K21qujdq0ljfFj3xnxb72y3Su7a2+BfgE1jtt05VWlNXWzd8r5EfTF0pnFBi1eUG1pI8tgh+XdrHBobVzve1uH5yW3Tk78fEpx7coQe9bqmlGnt0X3/YYZdAvT3HA9fZlr1nb4bU/PTsdyDjpXsHmCiSDLz5T8Pn3I8+VY4/zGdvM0oAVZl2OqzVVRN7E4ik40wV+mdUzWQzZyWZl/FReQ80MjCpAEBOlj32U7mzx70EXKL0sCOb8Tm+jz57M5yX1K9QIESKg+gKfSWYEj3vjnvTeWNybIJct/3nw5/6c/8A8hiVziBr4iGrxBkgORlpCfuswH88TL/mIkWfov6EZ+nKwzuahAZ1aOJowg/2o2NkEE74jEriQVerZXLRwdGXJytNB+NtXbk3KL/ZXg2OO2IkkkkiT6DnXk/HRBWAUjfmuHNVY3IBAN1e9Gsav2gaLGgDABgAwAYAxwjI6g2qUmpBQIiJpksLqADqPipe9G7s4y/qI6mj6k9AG63u6uj8+2Objp6Yp3W/Pw9/T+TbErYt63mQmSc6nUsrKrIrMwJuiAlEfUFa9waxpwn/ACV6689v4LJXl9fkUeHaimlcPM8axOx1rP8AvhgLnYgEDUAF+IfFwMdD2Vk5X3Vf4/A0k6qHDxyws9NZC8CnOmyPbRZ+2xxzvLqTTRgQHOQc+VIQW0htbVvIASu9UHRT6dh6dxdYrqgunr/KFkOWWBzpOXkpiAoEjkhWjjBJpttpQDvxe98wlF9Pr7v3FlnxB0aSfNRaWeOP8LPE8ihSRreGlpgdyFYg1sV+x6mrIFH6gy2ZkzGWSeYKnmBlCDSrSQnLuNZX1EKbA7H34GUJRcmk+RLRW6l1TJyyyt5mZWOSJctJKkYMXoL6G1kEgq0hO2xpe3OT4nG31rxrYnSx/wBRgjCNHPm1Z2fzD5hAoaNACqpGkbavmdR742fEYsbqclZthw5Zbxi37kNIMxFOvlxyhtIXUUAI+m4I3rjFHLHxCcYS+X8kPHkwtOcavxKw6vFAXQh6ViC2lQNQRX0iiOVYb1V3ZxGOUcScd3u/D+DObcnYr6lJDmJS5M6gQyRZhVCFfLYutOdyKaNyGjPbfY4s8sZN/UrRH0GfRKzSTzZiZk8v1JEuhU0vbeWQHP5qHYmgTsN8I5Yt7Ci3F1WORdcsDM3whlCguoTWTWvYAG9JPcVZxCyRe7QodZ/psOZjUSLrTZl3I7bHYg8HGs8UMsUpK0a4c+TBLVjdPl6syMnQFkllTLZWHTE2gtLLLZbSGNBTsPUNzjhfDqUmscVttu2ezHjJY4RlmySuSvuxjytrm/cM/DaLlnzCSQpE6IsjGN3dWQ662bcEaW2xvw8Vjck0k/LwOXjXLPGE4ybTbStJNNV4bVuVupdcSSYacy0UQTYrBqJayGB1xmhp01XO94yyZoyntKlXRfwWw8LKGLeCbvrKtunJrrZZ6OkZhzKwzNLaHbyRFRKsNtKLZP34xtw+mmou/hX4Rzcc5vTril/1X92yy8JXIOGAumNUV3LXsKQ37Dbetxzjeu6cIqi8OrnsqY5jNGUm8yJ60SqQq77sw5LcH+BF4qo6o7hlzovhGOGdpp8xLmp3jMYaYjZO4AA2u9z8/mbsoJO+op1ZhOtw9MyDHKzZrNzxKS34NCCik7jUfTuL1AauaJ+cdkuR0YuFyZFa5CmTxL0po4EYdSPkI6RPcQdNTh1YMHFMmkBa2rkHDslyN/8ATsnii14d8bdPy2YfMv8ArDMzsugPMIiVX2FSfIf4VZu0cdOx/p+XxRQzPiPp2uUwSdTy0cxJkiiMQQk81b7X9/bjbFey8LI/07L4o+ixdGyuZy/TfKE0UURSaFQVvkH13quzuaNmzvis3FNRo5nhabT6Duav1inF+Xvd3w/Hb3s40/qMTQ4uSGADABgAwBl+p9EnaZ5ImXcgrbkbgCvT5bJYI+IhjVVRFnNxd7EUOZH8xAYyGo8qe4tTW44Nj+OMM6eSC0b79Ofw3RtFOEqltsUerZhBlMyDpby0bzFZVcWRqplZwpsGyCwFHkYvwyqGnquf87snS9afjy/gznhFIY8yQ65WIvEVAgSJEcal2bRIxLb+kbAgtzW21I0y247W/fZqc5HlYmjV44x5hKL6RWwL/wBb+5+eM5LHGk1zOUrZzN5JY3dRBIwRpFUFbbQGO3P7rfSj7HFJPFTaoFmObJkoQYNTEBfhsstAAfMWoH1X5YvqxunsCzkuqRyaF1p5jKG0Bwx3F7VyKPPtvi0Zxe1gx3VemzwPPGmcy0EGZkaRvMNSDX8WnsfbkfbHFkhKDaUkk315miafQm6hEssEeRyM2VMRXTITIC4AINqqncncnbn25xaS1RWLE1RHW5DCfIqGzIEkXp0SEutsjKFoM3BUhOOd8ZTxRvJ3l0e65Pbn5bHdDI9OPuvqtnzW/Lz3O/D+bBM0zPEBpW0iVwNrpiGANm6uuBztieEncpZG102V/PcjioNKMEnze7r5bWSZvJ5Z93m0GVmkW2UEnyxGdII30hQ3ffnbbHZ2cZq0+e5xaZJ1XIj6lkVVHcSmRmQoyGRIxIFZ/SWr06TI4NewBw7FeIim3uSvkImOhs0WMZDOpaOxRXSSAvo4rar1NfODw3s2xUudES9JgGmNc0QzA6F1R6iNHlNQK2boE80R23GI7DomxvV0Oc55iRVAiuygBVZtIrYc0eBjWWpR7qJxKDnWR0vFKzGdUys0k6iTKRiWUE2mZdNQSr1aQBYBGODJGbyU4bvz8D28GTDDE3HK3GPjBPnfK2aDwr054fM1wJFqo6hK0rNzyW327fU46OHxuF3Gr87PP47NHJWmbl/0qKXuSOem9RrzHdzpSNmYs60a31EazooA7UBv8sVwzbk7fr57FOIgox5evkrKnhjxWjZOPM5zNZZTJXBEYjJQMYjqka3WzZ22rbuemMlXM4y1neuZaeaTItIql4kYNqT1+ZqpVBsMaUMQQRTDkHEOUXtYKkf4VstPFl81l5FVtcpuIKgFXq8tAo+E7lTxzttVpaaTNsGRY8mpljwvArN50csUsZ1i4m12xZCSWrn0nY3V81QDHCndmufiI5IaV5fS/wB/LzVnxvwX4YHUeo5iPMuy6DJJJpNMzeYARuDW7Gz/AJ43PQz5+xwxcT6HN+i/pqvpKS9t/NN732r5Y5J8UoZezfzvxONcVmcbv6Hh/Rl0r2m/229r9vbEPjsXj9PIn9TxHkSxfop6a10Jtv8AzD/l8jjfHmjO9PQq+MzrnRo16auXGWijVjHEAoNFiAD7jvXyxjmT1x2M4T1Rk3zZd6v1lMuYQ4Y+dKsS6a2ZuCbI2+ln5Y1nkUKvq6OZKxnjUgMAGAFviDOPFCXjrUGQC+PU6r/Q4w4mcoY9Uee31dHRwuKOXLplyp8vJNimTqk6yNAWQv5qIr6CAA0ZkPp1b1pIG/fHP22SMuztXaV14q+R1Lh8MoLLTrS21fg6515lePMzSZmFTIoeNpoywTY0EN6dWxIYDnbf3xRTySzRTe6tcufI0ljxQwTaTpqL58rvrRJkeozyVHD5UbBZX+DYlZSiirFXuScTDLkn3YUub5eDpfyRlwYcffyW94rn4xtvl06I6kz76plJij/OVGJQuTcIYgKN5Gvb/RHyxZ5ZW1st65eX1KdjDTF033b5/wC6vgvyVsvnmYZdtMEQdfjMXpaQSadN/sWBYvufliI58klF2lfWtrvl5F5cNji5reVPknulV35+Y+6pEZJIxGya4jrZWNEK6SRg7AnnVXY6TvjryRcqr1seUJs34bldI4g6UkKx/EwoiKSInSBRB1ggniq2u8YywSaUfBfhg7zXR5STKzJpMizMFZzWhoiKpbfUIqojYna6weKXP10/YB4c6PIogZqCgrMQbDhvwywaCtUONV38q74YcbpP4/SiBFl/wQzec/WOnzvObR5mqvK20V24/lWOddl2ku15318DXelpIfE56Z5J/CafxNr5Pk6tWrUK+X8ftvWIzPh9Pc9rpRKUr3HufZBK4b8Q6lkMscaAoZKUAFjR39PpB9sZ5nBZHepq1aS2ul1/B6GHW8a9lOnTb3re39y3kQZ5MwfzFYhVqRAulLYgaQSSP7xq/tjbB/xMk3unst1VLfbb7mWWsUILZrd7O99t/wCDP+MMl5Qm1xl1OUREdYyVVlmZmsknR8SHc71tZFY9CEdMaKRnrd8t318ip1Tp8zK0awTEo+eJPlnSfNm8yPSf2tSm7F1wd9sWREZRW9rp9gznRXaPMRtHmGkBzRoRgRlZZ9YpwmqQuuk0GOmjdUBgiVkSaaa6fRDLqfSis8kceXYa58o8LJH6FjidC41AaU06ZDpJF6trvBlIT7tt9H9TX9YhDpoZnQMd2jYqwr1cj6b/ACxy8TkjFJSun1XTqZ8PJwlrSTro+Qibw3ASrefmyeFPmtY1VxYujt9ccj7B01KT3rr1o9D9fmVx0Q/7V0GXR+nrEZBHLM5IG8zs9HfgGq/x2xvw84uUo423t1OTiM0stOUUq/tVFPpn7fqsNE5rVY5A2XSNI+Rs7j54nB7T35p+vIniPZ5cn6vxMx0LMxwL0ebMlY4R09k1vsodhAaJOwZlVq96Ix0WrOIpeHNUSGJgySzdLjSBSpDMwbMHSNuVDR2OwIxCdRp8yTp58tOsQBYwR9NMOYMIGqItJAFDAigyFXYqRsFax7x3aoG28FZ8zRzEmKTTMVE8S6UnARD5mxIJ30EgkWhrbYaRYPknirxRBl+pPmuniSOdXZJ1dF8qSjTEU+rcqLFbmjsebpdT2MOCU8WjJVdPFD7/AK4oGAMmVkD0L0yCrF8WB7nHPk4WGSWqV/yuTM1wORbKSPR+l3K/+Fm/3i+2n+hxRcFiWyv5+VE/o8v9y9bksX6Zcut1lZd/76/P/M42xYI4709SkuAyS5tGpzXiiWVMh+GCRnOAtqlBYIAoatiLY3X/AM4zzZJJxjHr4nE8eltPod5zrObhXKiZIhJJmhCxAJBQnZl9XpJHvf0xSWTJFR1JW3RWk7o1wx2FAwAYAp9VyQmjKElbKmx/dYN/hjPLj7SOn1s7NcOV4p6l5/VUUs30MO7yByrl0kU0CFKKU47ggm8ZS4dOTle9p+6lRtj4txioNWqa96bsrjo6qykTsJQ7szaRuZAARRFDYLX+OMezgppa+9f36eBo+Jk4tOHdaSrwr0zoeHNIHlzMjVIrNpBtZHLn6EE7HF/0tLuyrn9XZH6233oprZ/FKjo+HqfXHIysH1gkBq/KERG/NgXfviXwu+pOnd/SiP1jcdMopqq/+2ojHhohPLE7+WRpZSAbGsvt2VtyC1b7e2KrhGo6dW382W/XXLW4q/H4V8vITeLcssua5W1RVACxayDrJFzIQN9BHqAIDjkY3mtzgLXT8n+ISN48w0bCJIyqh09SqpJAOglaYUaohgRiyadGkJ1GqGMXT5oMvIqSNI3p00N1A0qQoZiLoEi++M+I1rG9HM0xyhLItS2KZWYSAas03rQrdaCh0k6yoFEera+w5vHA+1U0rm914U1tzpdNzrvG4XUVs/fflb9xH1nI5wu7NFk8zECSqyrTqvYWRp+5x15IZLtqLXmeemqFmU8WZPLvUuTjy792h8qQD7x7j6VjKPE4oSpxp+VfgnS31NCuVSWbMIolCmtbBgEEgCMCo+LUBp342xPZxyZJxV0+bva9na8+R1a5Y8cJOr6Kt6359K5+Z30JCJZRIZTKAu8hU2ltRXTtzq53xPCqsklJvVS5+HTkRxLvHFxS02+V86V3ZznGllV4ZYA6GwbsBh8Q4+gHP+OOjXkuqOWLp2mSjqM9bwEe9AntY/nt9j7jDtMn9pWkdZrrnlkaopK0oZGAGlNZoA2QTR5oGsRPiNHOL8/KzoxcK8kbUle9Lq6V/D4lDpPVyjOjrIQ2akjEmxUEsdK7tqqh2FDGGLPTad+01fQ6eI4bUlKLW0E66vbfpX5Jn8QRuAWjlCFXeN/TUgQEsBTWLF1qAvEZMuPKlqTrdrzoouDyRdKSvZNeF8unjzo4bqqaFdIMww0lloAehAp1+phzYAHJo7YzccdKSjLb7Ktyy4eWpwlOK3r4u9tl/CLkeaRDD5YtZgpBJ7bAbVzTDG+HHjxNOHWupx5XK3GXQz2X8UaUWfMK8YSXN35WnS6w+dsw3JKrHtRFtvxjoW3Qx1N8xn/0uF6PIcylymgOhH9l516g2mtIYfUHnYm2saiLL+N0fQFgluQQtGLT1LOJCh+L0/2TWDuNsNQ1HP8A05j0swhkIiUvPuv5QErwG/V6qaKU+nst9wC1eQse51iJYwCQD7GhyO2ObM2ssEnt/JvjScWZjrXgbo6a581GsetizO+YkQFmNn/6gFkk7DHXRpDiM77sWzOSZDwyOWT7S5g/0bCkbKXGPxH+V/R50eSJZkguNl1hvOmAK1d7yXxhRi+Kzp03uVOkeD+g5r/u6xymr0rmZdQHzXzNQ/hht6ZafEcTD2m0OOux5KFcvk54guXKkRyM5AjKDYajuDR5J/jjnzuFqM1s+pz3KTcupnFzTPFktUjSIvUgkMjcvGDSm+/cXjktuMb/ALtvcWfN+4+pY9QxDABgAwB4cAKnDedRojUDsGvj/Z+/9MeVLWuIp1zXjfL5fE6VXZ35evM96sJC6CPVZDHY0NmTnffYsK+eOriO01JQvr91z+FkYdCTc/Wz5fGiCTKT3QZ6o2dfPoFVvt6tV8cj7UePNdJuvf5fuXU8XN16f7HWSysyut6gtkn1WNzITtfe4622o8d2LHli1fL3+/8AgrknCSfrw/ky3ivquVkltZo3GgD0vAykgsRYbMJZF2LG17Hc46JtHKMz09Vgy5Cai4EjqLmGoog9J1H0hRpAX00dhxjLNHZbWdnCNq6dfGibM5ZvzBSEaIw+rLuSwAFfCwB37DjHNlhLvcuSu4vf5P7HRjnHZu+bqpLb5r6vmU8nllEiflIPUu/4SZe47lqH1PGOfHjipqorn/ZI3yzbg+8+X98X+C3mvBME0rSZiSWXUxYIXpRZuhW+3yOPRlwkJy1SbZ5Ck0OOndDy0P8AYwxqR3Cgt/tHf+eNoYYR5JFW2cZno0buzh5EY/EY5Ct0K3A2usZZOEhOWq2m/B0dGPipwiotJrpas9h6PGquoLlnq2ZyzEKbG57Ytj4aEE6u31btkT4qcmnS26JUtxR4nlbIZDMzQMPMRAV1AGvVW47/ABE798XjDs1sWjLtsiUjTQS+hSx3IB+5GNTma3Mt4mycjPJYBDiMRFpQqqVa2FE/E2wBAPIsjHBnxZJSe18q35Vz+Z6XCZscIR3qrvbd2tvl7yyOky6VGnf8YZjuPgLE3/PjFuwnpr/dfwKviIW3f/x6fjsUh0fMNFFCY68iOVQ+tacshRdNGxzZ1AV88ZdhkcVCvZT38dqRv+pwrJLIpe04uq5U036Rb6n0+UiBdGtfIMejzAoWQhQGbf1AUw2BI7DFsydxi/Cqut9vn9THBmxrU7p6k7q9t7S+nh7y3lulHRlmYhWiVQw+L4QLo8ducaxhUIyk0qW/wOPPJSyyceTb+opzHgoyI8LzjymbMsoEdOBmBJqttZBKmWwdI2A23vG211ZhRdj6BJqjkmmiuJmf8uHy0owtF++SN2Lkkn225xOkUKJ/C8kP4MxSa2UZWDV5RKgQLP8AmEBvhbzQKsV774NPaiKolPgVwkijMLU8ZTM3EfUDNLOxT8z0H86Vd9W2k9jc6WKNfNBqKtfG/wBdwf8ADFZ4tck/A0jKk0fCT0/Mde6lP+ZoiiJAY+oImoqoVbFs1Wdx332AxqeupQ4XEtt2XfGv6MIsjkpMws8jshQUVAB1OqHjfveDdFMHGyyZFFpH0TwzKn6qycblgJcsqWvIBSifl/ztjOWSMErOKcJSyya6M+ZeOfAI6fHHnMnPIUDLzQdCfhYMtWOBwDuOe2iaatHfg4ntZPHkR9L6P4qjk6dlczmVLCQaXKx6gHXUrMQAaFof4jGWWcYrvHmZ4dnkcRz07r+UmoRTRN7LYBH+qaI/hiI5scuTRkNhjUHuJAi8R9fbLvl4YoxLPmGZY0L6FpF1OzNRoAdgDeIbo1x49ScnskJ5/HbJE2rLVmlzK5TyfMGku41K3mafgK72Vvt88RqNFw9y2e1WSZ7xjNBFGcxk2WR8yMsEWQHUWUsrIxUBgxAWjp3vfbByoiOCM29MtqspT+LPK/GHOQmCXLIkumORZA4elXSxQEHVS7++OaXDxcnK2nz6flGqg2oqDtPbcvL4sniZ483lVif8O+Yj0Ta1fyxbIToBVhY4BHPtv0p1szLsYtXF9a+ZXj8fuct+J/ByBH8pMuC6gzSSWCo2tVUj4yPUNwMRq2st+m7+jV7/ACQ06H4kkkzL5TNQCCdYxMumTzFdC2kkHSKIbaiMSnvTM54koqcXa5fEt5XrMckxhCUwLDlCfT3Khi6g1sSADY9xiNSujEzfUeplfPR8wSEaVk8tpQSdewZkiIRYh6Sq6gSN64xyTm1av7+tirNN1csMqd2LaVsr6STYv/RB7nsCfbF+JbWF/Dl629/Q6eFS7WN/X1uUMtkWDofwsgpgb/FEgb81q3r2xzQxPUnof/e/3OmeVaWta/7P4Pm3U+nJ+rc9m/V58OffyX1G4/8AtC/AOBZYknua9hXfW3x/JpCX/FjDo4/PYeZ3JQZPqGciRnggfpjSSshJbV5ujXuSTJRO/cn54nlJ+4yUpZMUXzerb5FLJ5eOGdRl8rLlY5OnzahIVuXSoKsVV2pt/wBqjvgtmWk3KDt33l8DmPpccOV6FmUB8+TM5ZGlLEsUdSCnySgFA9vqbjkkHNylki+VMgz/AEmKXpfU87IpbMGeWpNR1BRIqhOfgrbSdv4Cp/pbJU3HLCK5UvsPsn0eLP5/qK5tPNWCLLxwhifyw8JZitHYlt75xNJt2Zym8cIOG1t/RmVz+bebKeHnkJZvOKknckLMiDf6KMReyN4xUZ5UvD8H1rqUUskxEUwSkG2qzZ1A+n5Whs+1dzizTb2PKplR+mTJbPmasBbL1xdb1Xc8C975UYrpl4im+Q7ZSwBBDemr7XsbGOXicOSUu4ule52nfrqXTS5ldiLKa11fua9+/a/mMckuDzOLXTw1dKl+WmXvqSSRkeokADuWocj+XyxD4TiLUuq8+tpt+51VEalyKHV4Xmy+mE67JDBJKJBVgBq1DhihO/APPB7+Hx5I4tM+dv5WZz5ibN5TOxxSNchKiQipPSNmIIAe7C6QBVWK0b6xs1JIruTT5DOMpUB9Be6aQMfL1taH1glipH7VcDUK2mpCmOPD8EyaxNqOyUzPqJNENsDQHHAXk7GtTWimgj434Z69+peo5qLMRsY2bSdPxABiUcWQCCrXXz+VYsezkxfqcUXF7mg/SJ4/yOb6dNDBKxlcpSmNxxIrHcrp4B74hmHDcLkhlTkti74c8d9MjyWVjnl/MjhVGXypDRCgEWFr+eKvHFpakRPh8+uTitmzL/pJ/SFFnIVyuURhEGBZ2FatPwqq81dGzR2G2LpUb8LwsoS7Sb3N/wBAymayXSsrHEIlkALSmc6VjDlpDdEbgsFxjmlOMbjXxPO4mevI2hbNkYc0f+2dSypv9mERL/CRhqOOJwjk9ua+BgOz4ZfLiJ8hLKaZdUbSao3Qn1GjsDW9j7Y37Bwp42/n0FGvx2EmB/SPFGub6dPmNS5ZDNHLIrOhQyIoQloyGUErRN/XFZc0zr4dvROMebKBzfThl5icvI2TmzKxPmGlkcEhNptTksqq3oDA898RsW05dS33S5bfIUZ/qZMOWYyyZjLw9WiEMxBZ3jVCxqhcmk6gGAJNd8Rf3NYQ70tqbi7R74oP6wbqk2TBmjXLQIGUGmZZllYLtuQqnjB73RGL/hqCltu/tQy/EZCbzTkxLO65Od2maeaQQhkoIRIxGp99uRpxOxnpyR9rZal8STqikdG6VNRKZd8rNJQJIRR6jQ32sHCu6iYP/jzj42i/0rNRZ3rEk0BEuXTJeS7gegu0urRff07nDnKyk04YNMud39C30seXmm0JYBlAC6bOkmkClF0kAL6tZG63WsYpyfI5Clmsx+VITl8xC5kmCsJ4kUNI5Ok6sxY1UrMo72V5BxzN7PZrn18Spquq0mUIKAgKoKknSBYG5G5VeT8hjTiWo4G2rVcvXRHTwqbyxSdf4M5FGiSL/wB2BWRAAofWwbSQyAuQRv8AyOPLjGMJq9GzXK7adbq2enKUp43Wqmnzqk/B0iPrfhmKPIzZWbM6FzWZaUSFNlN+eQfVVBY29RI/wx7unajgx5ZPIpxV0v4J810KLqM2Yn1yJryv4No2j0stss6vufYr6SPrR2wcU9yqySxJRrrf4I4fCzSSo8vUFllSFodKRqF8p1KXp1khtVHXdGqoYUS8yUWlGk3fxCPpEcmSySmR0TITRSlmi3fyhxpDEi77XXscQqa9xTtqlKVe1f1E+e6LG8WZhGekjyk8jy+Wcs1q5AcguaJS6IWgTVWaNxs9i0eKSak47rb15mhl8MStJJmMnmjlzmIkSUNDr1aF0KygspVgu29jFq6oiOdUlJXXIyX6ROhrAOi5SF2ULN5avtqBLx2/tdkt9cQ1VI6eGyOXaTfgc+MvDUHTs302fKBkdswFkJdmL2VsksTuQXBrm8RJJNUMGWWWE4y8DvMtlM31nN/rKWMQ5dVjhjllCLZA1EWws2CT9RfAw2ctwlOGCPZrd86OvBuYEWc6pk+nyB4RCZctpfWofSvwtZ/aejv+yLxaPPYjOrhCeRb3uKvA/hLJZ/J0JTF1FZCzvqYyLUl2ELAH016uQ3fasVUU/ea8RmyYp8u4PvF+U/HdZyuRnZmy6Q+a6gldTU+5o/JR8hdc4l7yoxwy7PBLIlvdEL9Jj6X1rJLk9UcOZUrJHqLAkWP2iTyVI32o9jWFKLSROt5sEnPmup9M6tl2kj0IaOuMncr6RIrMLG+6hh98XOGLSe5kJel5hdKPmFGkGx+IKsbiVRyprSw1A0ffnEm+qL3S+gzyXS5/NjkEoeMSu1iRj6KKKtbhttBPG4bfjAo5Rpqv8knibw/kM7QzIjLLsHDhXX5WDuOdjY+WIGPLkx+yY+X9EvTj8OblHy8yI/8Asw38TqXHZfBHC/oj6f3zkn2eMf8AtOG/iT+uy/2/c0Ph3wP0zKOJEKySL8LyyBiD7gbKD86sYGGXic2RU+XkXPHUYePLuUaaBJQ8qR+oldJANDkAkHHLxStJtWr3OVilusdIIr8KCfYZX1f05++MXk4f+36EbGh8DZd48nGrqybuVRviVC5Kg33ojbHRw0WsatEo0GOgHhGADTgBB4q6E2ZOU0Mq+Rmo8w13uqXYFdzeIas1xZNGrzVDyGQMLUgiyNvcEqf4EEYJ2ZC7qmYnVqgjD7WbH176h7D+OM5uS9lG+KGOSvI6Io+oSqqiRBrN8mtrVRxf73y4xlkzThSr1aX5LdjCTbi9v4b/AACdauqQcaj6uBqZfb+7f3xkuNbql0vmS+Grm/VBkurMzGwKLLXq4DKhAG29Ekn2wxcTKU6a6r6pemJ4ElszMyFA2ZINKPPKa5o/QfNHnUpiIUsSxBcsa29IODrf48357nGaF8hMV/IlCowQhXDalAC7WG7gbit7PviZ4czt450nWzXLl5nZiy4Ukpwba8H/AAWo8tmdSlpISAd6iN13o69saLHntNyj8v5Ic8FNKMvn/As8YZkFRGGZSsil6jZiQVatNI26tpfYdgCV1XjpKYo73QeDZWEEzyKbMhbT62PwLe8kUZNkE/D35JwQzRVpL19yh4UkTzZKkT0I2tQaK2U3A8pCq0oG7MaCAGlxCZbKnpPem5oLBIvlsytKFYWCd6sAihfcC9t/lecXSOcDNlDTlZifXpMZrYM5/fsECBmva9JrehhcSNJZ6sUR4o42dfKGoXBNIvxK+xjoWdx3ABI24OWWSUkl9m/sSY/9IEwjPRnkLBUzDOxZSpCiRGJ0klgoUbA7hQLxpj9hHdwauM15Fz9J+fjnzPS4YXWRzmFekYNS6kAJrsdz9j7Y1lu0OFi4xnJrpRF0WPLp1zqMWbWI+bpeLzVUg7AnSWFWQ3b90+2IXtMmep8PBw6c6HeW8TZWObP/AIbKxlcnDreWHQNe2ooKXtTdzup9sWvmZPDNxjqfN8n9zM+O3yc/T06pBpgzdoymNwHLFgrK1VqZRZur9Pttisqqzo4dZI5HilvEt5jOeV17JTZkiMTZRQWbZdZVrF8D1UPuPfD+oqo6uHko9GT+KM0k/XemxwsHMQZn0mwvLbkcGl/mPfB+0iuKLjw83LqaOHNymQEyvpWVVBqlKs7iyN9WogRjgLzjBSbfPr+5rLHBQ2ir0/JpL/L8eRjv0gfo3zedz0mYhMIRgoGt2DbIFOwQjkHvjpI4bi4Y8el2bvwD0aTJ5CHLzadaa70ElfVIzCiQOzDtiUcfEZFkyOSPlvWP0SZ6XMTyKcvpkldxbtdMxYX6OaOK15HoY+Oxxik0U/8Aqbz/AO9lv943/DxNeS9fAv8A6hi8GH/U3n/fLf7xv+HhXkvXwH+oYvBh/wBTef8AfLf7xv8Ah4V5L18B+vxeDPqP6vGX6flYp80cq0KquuNwAzBSCu49Q5NV2xjmpRVyo8nLJSm5LqJ4vFWYU1lpv1hvVfhXUj/WUgfescn6ia9l6vgZ2bro2ZkkiV5ovJc3aatVbkDce4o/K8d2OUnG5KmSXcaAMAGAPDgDN/qecO5VlAZmPxt3laTVWnmiFr5c45XinbotZUzGRkj0B5aZqVR5jGyFdW3CCtReM8Xye2KvHJc39feWjFy5LkPMlMqIUY26aiRuaGqwLrcKCov5Y0U0otPoFCW3mdQZkGJ5NAtb24uhf2xGOSlBy0k5E4urKucmZoFkiRr1gkQmNm06vVRYFTYG9b0TRvE7OOqK+RnJvxM6+WMrtK8WeVy71UGWNAOQtF4tXAHJP1PJyrVu0/kilGo61CzwxhdV+ZETsCSA6k6hVVtvjqfIkzaZvN6jIyyajHGoYROdLEyXa6Bspbf0/CBuT6jW2RuOPFPRoZUWVlTWjBtRiRy2xSmDjdfVdWKIHti05aVZ04JSvSuvv/B30HpkUURVtBGYOspoRFNoo0hBtwtnmzeJi7VlcrblXgPEjCilAAHYChixk9+Ykiy6oNAy/p1attVWBQ7e32xw9tkW2j1v5G3Zx8SGfp2WSFnkhZVvdQ79yQT8Qq9bg/JiO9Y3x7xuSozmkns7KfimZGMD6Ea4ywWWNGABKC6eVACLF1dC7oYyz8119/8ALRUudPy2Wlhy7zJDqXzFjFKFGq0cKuoqbGxosPYm8a4pJQXJFoykuRB0fwz0zLSCfLQxCQkBWD6qLEr6dTkL+18NGgR8sXUo80aTz5JLTJ7C7q5yOc0DPZUvKAa0im07UQUfWVJYDTubskAb4ltPmaQeTH7D2LXSM9kcrEY8vlmSMi2A0EMSE2ZzIQaWSM6i2mjyarE2ik1knK5Mjzng7peVdZ/wYLFtgpLUedoy9Hj4VUn5YaUtyyz5prTqG3VMrk89AxzEXmRx2SJEdHT0hjsQrqdJB2q9sG1VszjOeKXdZT8NdKyeXEhyGVCyCla29RBJBGpmYgWp2vtjOM013US8ssrSyS29eAryKL+KVthMZvUQsRWizAj0xBrqxq1XYNk73zxrXfW/Lz8j2Mrl2Dj/AE1/uvkv91fCuXQvdLzsoaJbCl4YgGJLiqnbUQdPqOgDk/U4wxZciaXjFefi/I582LG1J1yk9uX9qrrsrG3ROqyTMAwA/LWQgDs6oy/z80f6ox1YM08jp+F/Pl+Tk4jBDHG1418m7/HzPk3ir9KeclnaLJHyowxVSqB5HokXuDV8gAX88dZ2YeCxqOrJ/gWfrjrzf+OP0hYf0TA07PhfL5nv6168u/8A2/7wsf6piR2fC+XzLHTf0ndSysgXNAyjvHLGI3r5EKCD8yDiEUlweGauB9qysmXz0EM2hZI2AkQOoNEiuDYsWR/HFZRjLmjyZwcZOLJ8jmLOkKFAGwH247V9Pl745eH4h5JVSWxacFFWXsdhmGADABgAwAYARdeL+bEAp03uwP8AeXbntQNVv24OMcjdqjr4dR0ybZaiyjrJIxohh25vb5X/AD2xVY2pSl4ozc04RiuhXiB/CyqQQdLfEK/Z+gH8MZYE44Whndyso5pD+BIjVpNZ3Njb13e5qrA49798dGFdwpjrVuNfDcbLl0D81sKrSPbk3W+/8zydSMlanQ0wKCGTJ5th/aKo5oncfwX3o1fyxzuGR9QW89lXaDSfU+3BHuL3NdsWnGThXU1wyUZpsqzdF82GJSWjKiiLvupPBqrX+B7GiLY1UEmTLLU21vZ5D4c0ureaxoggEXwwbuSTfub7ewxoVeTyI8/0nMXI0cpokkIpK8sCd7q6Lb/T2wJU40k0V+ok/hf7VZCri5DIVA9Q3vv37ir24xm5KS2M5tN7EeYjmXyAjzeuEKFRUMYakFFvKdVFamLE8D03dYxyalJU3uvh9iC3l+mHMZeIM8i1d3y1SA38K7WmwKilPAPErF2kFb9fT7EpksXQSSGd9xIH2HOlnK/TZ9xiVgd231FlodAgu9B7/tv3qx8Xw+lSF4BFgA43pE9pI4PhzL7/AJZ9VgnW9m61EnVepqGpuWAokjCkT2kih4uTzBHGI2am1H8oyJWkjceU6sbrarHODLYtrd/UvxQhcmAdXoivupBC/wCiCPpp24rtis/ZKSdyZW8JvtKCdwwveyORuQ7AnY9l2rbg4ywcmVKadLmMqMYgoWTgOdLDzGfUV8ytKitIIJ1k+lRviFCWpbevmelLPjWNrVdrw3W1Vy5vryVJbtmkfJRkU0aEUBRUVQ4HHAs42eOL2pHnqck7TZ5l8qFZ2sktXNbAcKKA2Fnnfc4RhTb8fVEym5JLw9WfIvBGRXpvWZocyAglVhlpG4YFwVAPFkbfUV33uehnk82BOPTmj7LgeYUyZa4HHy5r6++POb4uqr7c/wDJr3D57+nGeL8FEsunzzIDGP2gBeo/6NUD86x3Y3LStfM6uBT7XbkaX9G2ReHpeWjcU+ktR5Gt2cAj3phtiZXpdczn4mSlmb6DTpTes/TbfbtwNIobjvjzOBaeR+789Nticy2G2PVOcMAGADABgAwB5WAPcARzwh1KngisQ1apg5yuWWNQq8C6+5v/ABxEYqKpAmxYBgAwB5WACsAe4A5e6Nc9r4xDBm8r06R4ijDbWCQ9rdDbcqTsQDweB6iMY44unYYs65Jlz5MRky7vEhQ+ZIgRWUp2ZWOq1qtrGoYxzSg5JWiC302WhlQrFUN0FI0n83cUKGg7aa/Z5xeD9muR14op4pOvVFodMzZkL+cFBbcXvoBagPTXDX8vfHUZaoVyLEGTnVWM81rpBLA1RVtRIAAoEA3uf5bxKOpUFOKdpHMXSS41LO24q9LA8i+WsbjGDwvxNf1EVtp9fIlPRnPMz73fPf8A1tgNtvlg8Lf9TIXEpf0r18Am6aFy8iuS9KSK2IIU1VkgH2+2JeOoOzLJkU3aVC7pmf8AIV2eNtyoCopH7LHZZFRr2O9UdvnUYNrKRi5OhgmaY5vSCdJXjevhs967r2789sXt66OnQuw1dfXr8HyXxl4G6k+ezD5aJ2idy6MJkUeoBjsZARTFhxjW65nZg4nCsaUuYo/6BdZ/+zL/APkR/wDFwNf1XDekRTfo76u3x5d2rjVNGf6y4X5Eri8C5P6FtfB3XRsFzAH/AKpP+NiPg/XxKfqOF8vkQjw31r96Xe6/7Yna7/8ArdqP8Dha9P8AkfqOF8vkGU8LdUSZJ2gSVxRUzTQyD+78Uu/y/liNXrYS4jh3HTdLyPu/Rc5I+XjMoQZjy1aRFYUGIvsW29jveDcq7vP17zyZKOrbkedNY6tzyNtzvx7j/Lk7e3mcFJ9p3vDbxe/rwNsyWnYa49U5gwAYAMAGADABgAwAYAMAGADABgAwAYAMAGADABiKQF2e6eXkicFQEN/DvyDseR/zzisoW0zbHlUYuNcy1mmYISgtuw/5IxM20nRnFJyp8heyzSLIjqFDIQOw1e1gkkdvtxvjPHLI33lRrJY47xfUg6XE8CRRMwvU16dwbe++42OKZsrWSMU+f7hpSTlQxmea/SoIvk+3+1/hhOWbVUVt68ysVCt2QZiOSRSkkaspG4IBB/8A298ZOWdqpR9fMnTj8RH4ljSPLgGMR639Wj0ggK3LAML32B59qsjoxKSj3lTLY4rV3Rq+Sk/ErKqKVpQTq3qiDtdWL7D774tpeuy0ckexcG9/8F/Pfs44+OvutGOPqUJepOM4sP7BG/F/Czf4D+B2PI773GlaLJ16iwoFLJF7WPb5Hi/fHF+qkqTjuX7Jb7lnLzl9QKldv6/bG+LK581RScFHk7M6fCiog1SqD6F1FDRIV41+JyfV5ijTe9UOdraDMtQ+FwNRLgs0hkJ8v307Dc7Wpr5H+M6CSx0ToX4dmOsNYAGxBGyg/tEV6BwB96wjGiCXpieo2puu6n37Wx/kBjzuCitbtb+af0t/Y6crdbMbDHqnMGADABgAwAYAMAGADABgAwAYAMAGADABgAwAYAMAGADABgCtLlbcMGIrkb/51/LGE8OqanfL14l1OotFnG5QMART5dXFOqsPZgCPbv8AfAciUDAEcsIbnGOXBDL7RKk1yEGcy8v46Iop0AC3K7AANY1c8HjiyPrjRRqkjRNaHZoTiXsZEUM2okVVY5sHE9rKUaqi0o0ZJcs0808N7KUfy5GDAaJY5KYAtQbSaJ7HawMbVbZREreEWIPqRW3pwCTZZCX4FMQjA178nfEdmyS70zpP4Z/Nby1XQUOkEm2k1KB6bAsnZaBJ+HYHEqOncDDpwWwyshsUNIotvd//ABsecc/D8O8crdcq267ms56lQyx2GQYAMAGADABgAwAYAMAGADABgAwAYAMAGADABgAwAYAMAGADABgAwAYAMAGADAHhGIYI44gLI74xx4I423Hr5kuVlDJdPdZ3kZrBFC2s9u2kBeN6JvbjGqW9kDTFgRZmAOukkjcGxyCCGB325AxDVgXZDw/FC4aPUKuhd83txdbk8817DFVBIDbFwGADABgAwAYAMAGADABgAwAYAMAGADABgAwAYAMAGADABgAwAYAMAGADABgAwAYAMAGADABgAwAYAMAf/9k=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C:\Users\phyllis.green\Desktop\count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4580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30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When mother tongue is not English, what does 1+2 mean?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3240360"/>
          </a:xfrm>
        </p:spPr>
        <p:txBody>
          <a:bodyPr/>
          <a:lstStyle/>
          <a:p>
            <a:r>
              <a:rPr lang="en-GB" dirty="0" smtClean="0"/>
              <a:t>Mother tongue = L1</a:t>
            </a:r>
          </a:p>
          <a:p>
            <a:r>
              <a:rPr lang="en-GB" dirty="0" smtClean="0"/>
              <a:t>English = L2</a:t>
            </a:r>
          </a:p>
          <a:p>
            <a:r>
              <a:rPr lang="en-GB" dirty="0" smtClean="0"/>
              <a:t>Other modern language = L3</a:t>
            </a:r>
          </a:p>
          <a:p>
            <a:r>
              <a:rPr lang="en-GB" dirty="0" smtClean="0"/>
              <a:t>Mother tongue to be recognised and valued.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645024"/>
            <a:ext cx="3528393" cy="20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3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7200800" cy="648072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Additional Support Needs (ASN) Learners and 1+2</a:t>
            </a:r>
            <a:br>
              <a:rPr lang="en-GB" sz="2800" dirty="0" smtClean="0">
                <a:solidFill>
                  <a:schemeClr val="tx1"/>
                </a:solidFill>
              </a:rPr>
            </a:b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3161512"/>
          </a:xfrm>
        </p:spPr>
        <p:txBody>
          <a:bodyPr/>
          <a:lstStyle/>
          <a:p>
            <a:r>
              <a:rPr lang="en-GB" dirty="0" smtClean="0"/>
              <a:t>Entitlement to learn another language at a level appropriate to needs.</a:t>
            </a:r>
          </a:p>
          <a:p>
            <a:r>
              <a:rPr lang="en-GB" dirty="0" smtClean="0"/>
              <a:t>Support to be given to overcome barriers to learning.</a:t>
            </a:r>
          </a:p>
          <a:p>
            <a:r>
              <a:rPr lang="en-GB" dirty="0" smtClean="0"/>
              <a:t>Parents can discuss this on an individual basis with their school.</a:t>
            </a:r>
            <a:endParaRPr lang="en-GB" dirty="0"/>
          </a:p>
        </p:txBody>
      </p:sp>
      <p:pic>
        <p:nvPicPr>
          <p:cNvPr id="4098" name="Picture 2" descr="http://t3.gstatic.com/images?q=tbn:ANd9GcR573uB8H9SP8hlzEP7tIOO_bzu9_esoZL3_UtJjt73EQYKAY9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284797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0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22413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How will  language learning fit into the curriculum?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38" y="548680"/>
            <a:ext cx="8183880" cy="418795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Normal part of the curriculum</a:t>
            </a:r>
          </a:p>
          <a:p>
            <a:r>
              <a:rPr lang="en-GB" dirty="0" smtClean="0"/>
              <a:t>Embedded in early stages</a:t>
            </a:r>
          </a:p>
          <a:p>
            <a:r>
              <a:rPr lang="en-GB" dirty="0" smtClean="0"/>
              <a:t>Use of language learning in daily classroom routines</a:t>
            </a:r>
          </a:p>
          <a:p>
            <a:r>
              <a:rPr lang="en-GB" dirty="0" smtClean="0"/>
              <a:t>Included in other areas of the curriculum </a:t>
            </a:r>
            <a:r>
              <a:rPr lang="en-GB" dirty="0" err="1" smtClean="0"/>
              <a:t>eg</a:t>
            </a:r>
            <a:r>
              <a:rPr lang="en-GB" dirty="0" smtClean="0"/>
              <a:t>. Maths, P.E or Topic</a:t>
            </a:r>
            <a:endParaRPr lang="en-GB" dirty="0"/>
          </a:p>
        </p:txBody>
      </p:sp>
      <p:pic>
        <p:nvPicPr>
          <p:cNvPr id="8194" name="Picture 2" descr="C:\Users\phyllis.green\Desktop\visual time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0963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66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22413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1+2 in 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183880" cy="4187952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Primary school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3771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04761"/>
            <a:ext cx="8183880" cy="79208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How can a parent support their child?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805"/>
            <a:ext cx="8183880" cy="570696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Positive attitude to languages and other cultures.</a:t>
            </a:r>
          </a:p>
          <a:p>
            <a:r>
              <a:rPr lang="en-GB" dirty="0" smtClean="0"/>
              <a:t>Have fun!</a:t>
            </a:r>
          </a:p>
          <a:p>
            <a:r>
              <a:rPr lang="en-GB" dirty="0" smtClean="0"/>
              <a:t>Ask their child to teach them what they have learned.</a:t>
            </a:r>
          </a:p>
          <a:p>
            <a:r>
              <a:rPr lang="en-GB" dirty="0" smtClean="0"/>
              <a:t>Label household items, look at interesting websites, read cartoons in other languages etc.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 descr="C:\Users\phyllis.green\Desktop\parent and 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035" y="1772816"/>
            <a:ext cx="158417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hyllis.green\Desktop\imagesCAT4XZIf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257" y="5301208"/>
            <a:ext cx="214312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7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69" y="809138"/>
            <a:ext cx="8183880" cy="79208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Important to have all agencies supporting a languages strategy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18388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Scottish Centre for Languages (</a:t>
            </a:r>
            <a:r>
              <a:rPr lang="en-GB" dirty="0" smtClean="0">
                <a:hlinkClick r:id="rId2"/>
              </a:rPr>
              <a:t>SCILT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‘</a:t>
            </a:r>
            <a:r>
              <a:rPr lang="en-GB" dirty="0" smtClean="0">
                <a:hlinkClick r:id="rId3"/>
              </a:rPr>
              <a:t>Mother Tongue, Other Tongue</a:t>
            </a:r>
            <a:r>
              <a:rPr lang="en-GB" dirty="0" smtClean="0"/>
              <a:t>’ poetry competition, with support from Scotland’s national poet, </a:t>
            </a:r>
            <a:r>
              <a:rPr lang="en-GB" dirty="0" smtClean="0">
                <a:hlinkClick r:id="rId4"/>
              </a:rPr>
              <a:t>Jackie Kay</a:t>
            </a:r>
            <a:endParaRPr lang="en-GB" dirty="0" smtClean="0"/>
          </a:p>
          <a:p>
            <a:r>
              <a:rPr lang="en-GB" dirty="0" smtClean="0"/>
              <a:t>2015-16 </a:t>
            </a:r>
            <a:r>
              <a:rPr lang="en-GB" dirty="0" smtClean="0">
                <a:hlinkClick r:id="rId5" invalidUrl="http://www.scilt.org.uk/Portals/24/Library/MTOT/2015-16/Resources/MTOT 2015-16 anthology_FINAL V2.pdf"/>
              </a:rPr>
              <a:t>anthology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443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2232248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>
                <a:solidFill>
                  <a:schemeClr val="tx1"/>
                </a:solidFill>
              </a:rPr>
              <a:t>Questions or comments?</a:t>
            </a:r>
            <a:endParaRPr lang="en-GB" sz="7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85" y="3356992"/>
            <a:ext cx="887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education.gov.scot</a:t>
            </a:r>
            <a:r>
              <a:rPr lang="en-US" dirty="0"/>
              <a:t>/improvement/Documents/</a:t>
            </a:r>
            <a:r>
              <a:rPr lang="en-US" dirty="0" err="1"/>
              <a:t>ModernLanguagesBenchmarksPDF.pdf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95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980728"/>
            <a:ext cx="4951462" cy="399578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Map of United Kingdom</a:t>
            </a:r>
            <a:endParaRPr lang="en-US" sz="2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5500067" cy="6187575"/>
          </a:xfrm>
        </p:spPr>
      </p:pic>
    </p:spTree>
    <p:extLst>
      <p:ext uri="{BB962C8B-B14F-4D97-AF65-F5344CB8AC3E}">
        <p14:creationId xmlns:p14="http://schemas.microsoft.com/office/powerpoint/2010/main" xmlns="" val="15068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6840760" cy="8883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+mn-lt"/>
              </a:rPr>
              <a:t>Contact Details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55576" y="3717032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683041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Robert Sim</a:t>
            </a:r>
            <a:endParaRPr lang="en-US" sz="24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2400" b="1" dirty="0" err="1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robertdouglassim@gmail.com</a:t>
            </a:r>
            <a:endParaRPr lang="en-US" sz="24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endParaRPr lang="en-US" sz="24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24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e3Net Consultancy</a:t>
            </a:r>
          </a:p>
          <a:p>
            <a:r>
              <a:rPr lang="en-US" sz="24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http://e3net.org.uk/</a:t>
            </a:r>
            <a:endParaRPr lang="en-US" sz="2400" b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836712"/>
            <a:ext cx="6895678" cy="399578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Map of Scotland</a:t>
            </a:r>
            <a:endParaRPr lang="en-US" sz="2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1251"/>
            <a:ext cx="4643938" cy="6675661"/>
          </a:xfrm>
        </p:spPr>
      </p:pic>
    </p:spTree>
    <p:extLst>
      <p:ext uri="{BB962C8B-B14F-4D97-AF65-F5344CB8AC3E}">
        <p14:creationId xmlns:p14="http://schemas.microsoft.com/office/powerpoint/2010/main" xmlns="" val="6218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1"/>
            <a:ext cx="7886700" cy="72007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1200" dirty="0" smtClean="0">
                <a:hlinkClick r:id="rId3"/>
              </a:rPr>
              <a:t>The Shetland Islands</a:t>
            </a:r>
            <a:endParaRPr lang="en-US" sz="1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2370"/>
            <a:ext cx="8252445" cy="55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6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1+2 Approach to Language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2808312"/>
          </a:xfrm>
        </p:spPr>
        <p:txBody>
          <a:bodyPr>
            <a:normAutofit/>
          </a:bodyPr>
          <a:lstStyle/>
          <a:p>
            <a:r>
              <a:rPr lang="en-GB" dirty="0" smtClean="0"/>
              <a:t>Scottish Government Manifesto 2011</a:t>
            </a:r>
          </a:p>
          <a:p>
            <a:r>
              <a:rPr lang="en-GB" dirty="0" smtClean="0"/>
              <a:t>Language learning to become the norm in Scottish Primary Schools</a:t>
            </a:r>
          </a:p>
          <a:p>
            <a:r>
              <a:rPr lang="en-GB" dirty="0" smtClean="0"/>
              <a:t>Based on European Union Model</a:t>
            </a:r>
          </a:p>
          <a:p>
            <a:r>
              <a:rPr lang="en-GB" dirty="0" smtClean="0"/>
              <a:t>Delivered by class teacher as part of the normal curriculum</a:t>
            </a:r>
          </a:p>
          <a:p>
            <a:r>
              <a:rPr lang="en-GB" dirty="0" smtClean="0"/>
              <a:t>Priority nationally, in each district and in each school. School management lead it.</a:t>
            </a:r>
            <a:endParaRPr lang="en-GB" dirty="0"/>
          </a:p>
        </p:txBody>
      </p:sp>
      <p:pic>
        <p:nvPicPr>
          <p:cNvPr id="4" name="Picture 6">
            <a:hlinkClick r:id="rId3" action="ppaction://hlinkpres?slideindex=1&amp;slidetitle=" tooltip="https://www.youtube.com/watch?v=rmFt2zVPKrI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2117601" cy="187220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97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Background to the 1+2 Approach: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What is 1+2 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3816424"/>
          </a:xfrm>
        </p:spPr>
        <p:txBody>
          <a:bodyPr>
            <a:normAutofit/>
          </a:bodyPr>
          <a:lstStyle/>
          <a:p>
            <a:r>
              <a:rPr lang="en-GB" dirty="0" smtClean="0"/>
              <a:t>Mother tongue = L1</a:t>
            </a:r>
          </a:p>
          <a:p>
            <a:endParaRPr lang="en-GB" dirty="0" smtClean="0"/>
          </a:p>
          <a:p>
            <a:r>
              <a:rPr lang="en-GB" dirty="0" smtClean="0"/>
              <a:t>All children in Scotland access a modern language from P1 (5 years old) = L2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All children have exposure to another modern language no later than P5 (9 years old) = L3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Phased approach 2014 - 2020</a:t>
            </a:r>
          </a:p>
        </p:txBody>
      </p:sp>
      <p:pic>
        <p:nvPicPr>
          <p:cNvPr id="7170" name="Picture 2" descr="C:\Users\phyllis.green\Desktop\fla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2736"/>
            <a:ext cx="165241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0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576064"/>
          </a:xfrm>
        </p:spPr>
        <p:txBody>
          <a:bodyPr>
            <a:normAutofit/>
          </a:bodyPr>
          <a:lstStyle/>
          <a:p>
            <a:r>
              <a:rPr lang="en-GB" dirty="0" smtClean="0"/>
              <a:t>What is the reasoning behind this?</a:t>
            </a:r>
            <a:endParaRPr lang="en-GB" dirty="0"/>
          </a:p>
        </p:txBody>
      </p:sp>
      <p:pic>
        <p:nvPicPr>
          <p:cNvPr id="2050" name="Picture 2" descr="http://t3.gstatic.com/images?q=tbn:ANd9GcRpUhgTzIfyEXJGCewvjEX1WyKDt1qr3DVUA0JezUSvRt0CL2X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74441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5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08425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Why should 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dirty="0" smtClean="0">
                <a:solidFill>
                  <a:schemeClr val="tx1"/>
                </a:solidFill>
              </a:rPr>
              <a:t> child in Scotland learn other languages?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183880" cy="374441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More than 75% of the world’s population does not speak English.</a:t>
            </a:r>
          </a:p>
          <a:p>
            <a:r>
              <a:rPr lang="en-GB" sz="2800" dirty="0" smtClean="0"/>
              <a:t>Language learning deepens our awareness of other cultures. </a:t>
            </a:r>
          </a:p>
          <a:p>
            <a:r>
              <a:rPr lang="en-GB" sz="2800" dirty="0" smtClean="0"/>
              <a:t>Equips our children with skills for the workplace.</a:t>
            </a:r>
          </a:p>
          <a:p>
            <a:r>
              <a:rPr lang="en-GB" sz="2800" dirty="0" smtClean="0"/>
              <a:t>Strengthens knowledge and improves literacy in the mother tongue.</a:t>
            </a:r>
          </a:p>
        </p:txBody>
      </p:sp>
      <p:pic>
        <p:nvPicPr>
          <p:cNvPr id="1026" name="Picture 2" descr="http://t3.gstatic.com/images?q=tbn:ANd9GcTpivVrTX2V5xg_DumcB-v-Sn9I9LYgMtxgsoBWbG_H6VTU6R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041" y="5201816"/>
            <a:ext cx="16920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95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5212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When will a child in Scotland start learning another language?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814102"/>
            <a:ext cx="8183880" cy="36004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By </a:t>
            </a:r>
            <a:r>
              <a:rPr lang="en-GB" dirty="0"/>
              <a:t>2020 all Scottish primary school children will learn a second language from </a:t>
            </a:r>
            <a:r>
              <a:rPr lang="en-GB" dirty="0" smtClean="0"/>
              <a:t>P1-S3 (5-15 years old).</a:t>
            </a:r>
            <a:endParaRPr lang="en-GB" dirty="0"/>
          </a:p>
          <a:p>
            <a:r>
              <a:rPr lang="en-GB" dirty="0"/>
              <a:t>It is expected there will be the opportunity to sit a national qualification in the second language.</a:t>
            </a:r>
          </a:p>
          <a:p>
            <a:r>
              <a:rPr lang="en-GB" dirty="0"/>
              <a:t>Third language no later than </a:t>
            </a:r>
            <a:r>
              <a:rPr lang="en-GB" dirty="0" smtClean="0"/>
              <a:t>P5 (9 years old)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C:\Users\phyllis.green\Desktop\childr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45702"/>
            <a:ext cx="1872208" cy="11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1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785</Words>
  <Application>Microsoft Macintosh PowerPoint</Application>
  <PresentationFormat>Экран (4:3)</PresentationFormat>
  <Paragraphs>113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Languages in Scotland: 1+2</vt:lpstr>
      <vt:lpstr>Map of United Kingdom</vt:lpstr>
      <vt:lpstr>Map of Scotland</vt:lpstr>
      <vt:lpstr>Слайд 4</vt:lpstr>
      <vt:lpstr>1+2 Approach to Language Learning</vt:lpstr>
      <vt:lpstr>Background to the 1+2 Approach: What is 1+2 ?</vt:lpstr>
      <vt:lpstr>What is the reasoning behind this?</vt:lpstr>
      <vt:lpstr>Why should a child in Scotland learn other languages?</vt:lpstr>
      <vt:lpstr>When will a child in Scotland start learning another language?</vt:lpstr>
      <vt:lpstr>Dr Alasdair Allan, Minister for Learning, Science and Scotland’s Languages</vt:lpstr>
      <vt:lpstr>Languages typically studied in Scottish schools</vt:lpstr>
      <vt:lpstr>Transition to S1</vt:lpstr>
      <vt:lpstr>When mother tongue is not English, what does 1+2 mean?</vt:lpstr>
      <vt:lpstr>Additional Support Needs (ASN) Learners and 1+2 </vt:lpstr>
      <vt:lpstr>How will  language learning fit into the curriculum?</vt:lpstr>
      <vt:lpstr>1+2 in practice</vt:lpstr>
      <vt:lpstr>How can a parent support their child?</vt:lpstr>
      <vt:lpstr>Important to have all agencies supporting a languages strategy </vt:lpstr>
      <vt:lpstr>Questions or comments?</vt:lpstr>
      <vt:lpstr>Contact Details</vt:lpstr>
    </vt:vector>
  </TitlesOfParts>
  <Company>West Lothian Council - Education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1+2 languages Parent Presentation</dc:title>
  <dc:creator>Phyllis Green</dc:creator>
  <cp:lastModifiedBy>RePack by SPecialiST</cp:lastModifiedBy>
  <cp:revision>73</cp:revision>
  <dcterms:created xsi:type="dcterms:W3CDTF">2014-11-24T13:31:24Z</dcterms:created>
  <dcterms:modified xsi:type="dcterms:W3CDTF">2017-04-02T17:41:18Z</dcterms:modified>
</cp:coreProperties>
</file>